
<file path=[Content_Types].xml><?xml version="1.0" encoding="utf-8"?>
<Types xmlns="http://schemas.openxmlformats.org/package/2006/content-types">
  <Default Extension="gif" ContentType="image/gif"/>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64" r:id="rId3"/>
    <p:sldId id="278" r:id="rId4"/>
    <p:sldId id="307" r:id="rId5"/>
    <p:sldId id="280" r:id="rId6"/>
    <p:sldId id="265" r:id="rId7"/>
    <p:sldId id="295" r:id="rId8"/>
    <p:sldId id="308" r:id="rId9"/>
    <p:sldId id="301" r:id="rId10"/>
    <p:sldId id="302" r:id="rId11"/>
    <p:sldId id="305" r:id="rId12"/>
    <p:sldId id="306" r:id="rId13"/>
    <p:sldId id="309" r:id="rId14"/>
    <p:sldId id="281" r:id="rId15"/>
    <p:sldId id="282" r:id="rId16"/>
    <p:sldId id="283" r:id="rId17"/>
    <p:sldId id="300" r:id="rId18"/>
    <p:sldId id="284" r:id="rId19"/>
    <p:sldId id="297" r:id="rId20"/>
    <p:sldId id="267"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47" autoAdjust="0"/>
    <p:restoredTop sz="94691"/>
  </p:normalViewPr>
  <p:slideViewPr>
    <p:cSldViewPr snapToGrid="0" snapToObjects="1">
      <p:cViewPr varScale="1">
        <p:scale>
          <a:sx n="111" d="100"/>
          <a:sy n="111" d="100"/>
        </p:scale>
        <p:origin x="216" y="256"/>
      </p:cViewPr>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652375-D4C1-5B4F-8467-1644C4A1A890}" type="datetimeFigureOut">
              <a:rPr lang="en-US" smtClean="0"/>
              <a:t>4/15/20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EBCBF1-3ACE-1347-A978-4410031C586A}" type="slidenum">
              <a:rPr lang="en-US" smtClean="0"/>
              <a:t>‹#›</a:t>
            </a:fld>
            <a:endParaRPr lang="en-US"/>
          </a:p>
        </p:txBody>
      </p:sp>
    </p:spTree>
    <p:extLst>
      <p:ext uri="{BB962C8B-B14F-4D97-AF65-F5344CB8AC3E}">
        <p14:creationId xmlns:p14="http://schemas.microsoft.com/office/powerpoint/2010/main" val="836049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EBCBF1-3ACE-1347-A978-4410031C586A}" type="slidenum">
              <a:rPr lang="en-US" smtClean="0"/>
              <a:t>3</a:t>
            </a:fld>
            <a:endParaRPr lang="en-US"/>
          </a:p>
        </p:txBody>
      </p:sp>
    </p:spTree>
    <p:extLst>
      <p:ext uri="{BB962C8B-B14F-4D97-AF65-F5344CB8AC3E}">
        <p14:creationId xmlns:p14="http://schemas.microsoft.com/office/powerpoint/2010/main" val="3429004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have a shared understanding of talent management in your organization?</a:t>
            </a:r>
          </a:p>
          <a:p>
            <a:r>
              <a:rPr lang="en-US" dirty="0"/>
              <a:t>What do people want from talent management? What must it deliver to help achieve business strategy?</a:t>
            </a:r>
          </a:p>
          <a:p>
            <a:r>
              <a:rPr lang="en-US" dirty="0"/>
              <a:t>How integrated is talent management in your organization? Do your recruitment, learning, promotion, career and reward practices link?</a:t>
            </a:r>
          </a:p>
          <a:p>
            <a:r>
              <a:rPr lang="en-US" dirty="0"/>
              <a:t>How effectively can people identify career pathways and how to move along these?</a:t>
            </a:r>
          </a:p>
          <a:p>
            <a:r>
              <a:rPr lang="en-US" dirty="0"/>
              <a:t>What role does your strategic leadership have in talent management?</a:t>
            </a:r>
          </a:p>
          <a:p>
            <a:r>
              <a:rPr lang="en-US" dirty="0"/>
              <a:t>How well do you know the people you employ? Their skills? Their potential? Their aspirations?`</a:t>
            </a:r>
          </a:p>
          <a:p>
            <a:r>
              <a:rPr lang="en-US" dirty="0"/>
              <a:t>Can you track their development?</a:t>
            </a:r>
          </a:p>
          <a:p>
            <a:endParaRPr lang="en-US" dirty="0"/>
          </a:p>
          <a:p>
            <a:r>
              <a:rPr lang="en-US" dirty="0"/>
              <a:t>Performance management</a:t>
            </a:r>
          </a:p>
          <a:p>
            <a:r>
              <a:rPr lang="en-US" dirty="0"/>
              <a:t>Do you understand..</a:t>
            </a:r>
          </a:p>
          <a:p>
            <a:r>
              <a:rPr lang="en-US" dirty="0"/>
              <a:t>How different attitudes play out in the organization?</a:t>
            </a:r>
          </a:p>
          <a:p>
            <a:r>
              <a:rPr lang="en-US" dirty="0"/>
              <a:t>The role of non-financial reward?</a:t>
            </a:r>
          </a:p>
          <a:p>
            <a:r>
              <a:rPr lang="en-US" dirty="0"/>
              <a:t>The trends and pressures for change?</a:t>
            </a:r>
          </a:p>
          <a:p>
            <a:r>
              <a:rPr lang="en-US" dirty="0"/>
              <a:t>Especially changing structures?</a:t>
            </a:r>
          </a:p>
          <a:p>
            <a:endParaRPr lang="en-US" dirty="0"/>
          </a:p>
          <a:p>
            <a:r>
              <a:rPr lang="en-US" dirty="0"/>
              <a:t>Performance management infrastructure</a:t>
            </a:r>
          </a:p>
          <a:p>
            <a:endParaRPr lang="en-US" dirty="0"/>
          </a:p>
          <a:p>
            <a:endParaRPr lang="en-US" dirty="0"/>
          </a:p>
        </p:txBody>
      </p:sp>
      <p:sp>
        <p:nvSpPr>
          <p:cNvPr id="4" name="Slide Number Placeholder 3"/>
          <p:cNvSpPr>
            <a:spLocks noGrp="1"/>
          </p:cNvSpPr>
          <p:nvPr>
            <p:ph type="sldNum" sz="quarter" idx="5"/>
          </p:nvPr>
        </p:nvSpPr>
        <p:spPr/>
        <p:txBody>
          <a:bodyPr/>
          <a:lstStyle/>
          <a:p>
            <a:fld id="{55EBCBF1-3ACE-1347-A978-4410031C586A}" type="slidenum">
              <a:rPr lang="en-US" smtClean="0"/>
              <a:t>5</a:t>
            </a:fld>
            <a:endParaRPr lang="en-US"/>
          </a:p>
        </p:txBody>
      </p:sp>
    </p:spTree>
    <p:extLst>
      <p:ext uri="{BB962C8B-B14F-4D97-AF65-F5344CB8AC3E}">
        <p14:creationId xmlns:p14="http://schemas.microsoft.com/office/powerpoint/2010/main" val="1850464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EBCBF1-3ACE-1347-A978-4410031C586A}" type="slidenum">
              <a:rPr lang="en-US" smtClean="0"/>
              <a:t>14</a:t>
            </a:fld>
            <a:endParaRPr lang="en-US"/>
          </a:p>
        </p:txBody>
      </p:sp>
    </p:spTree>
    <p:extLst>
      <p:ext uri="{BB962C8B-B14F-4D97-AF65-F5344CB8AC3E}">
        <p14:creationId xmlns:p14="http://schemas.microsoft.com/office/powerpoint/2010/main" val="1390170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EBCBF1-3ACE-1347-A978-4410031C586A}" type="slidenum">
              <a:rPr lang="en-US" smtClean="0"/>
              <a:t>15</a:t>
            </a:fld>
            <a:endParaRPr lang="en-US"/>
          </a:p>
        </p:txBody>
      </p:sp>
    </p:spTree>
    <p:extLst>
      <p:ext uri="{BB962C8B-B14F-4D97-AF65-F5344CB8AC3E}">
        <p14:creationId xmlns:p14="http://schemas.microsoft.com/office/powerpoint/2010/main" val="3588850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EBCBF1-3ACE-1347-A978-4410031C586A}" type="slidenum">
              <a:rPr lang="en-US" smtClean="0"/>
              <a:t>16</a:t>
            </a:fld>
            <a:endParaRPr lang="en-US"/>
          </a:p>
        </p:txBody>
      </p:sp>
    </p:spTree>
    <p:extLst>
      <p:ext uri="{BB962C8B-B14F-4D97-AF65-F5344CB8AC3E}">
        <p14:creationId xmlns:p14="http://schemas.microsoft.com/office/powerpoint/2010/main" val="3731464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EBCBF1-3ACE-1347-A978-4410031C586A}" type="slidenum">
              <a:rPr lang="en-US" smtClean="0"/>
              <a:t>18</a:t>
            </a:fld>
            <a:endParaRPr lang="en-US"/>
          </a:p>
        </p:txBody>
      </p:sp>
    </p:spTree>
    <p:extLst>
      <p:ext uri="{BB962C8B-B14F-4D97-AF65-F5344CB8AC3E}">
        <p14:creationId xmlns:p14="http://schemas.microsoft.com/office/powerpoint/2010/main" val="2922181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EBCBF1-3ACE-1347-A978-4410031C586A}" type="slidenum">
              <a:rPr lang="en-US" smtClean="0"/>
              <a:t>19</a:t>
            </a:fld>
            <a:endParaRPr lang="en-US"/>
          </a:p>
        </p:txBody>
      </p:sp>
    </p:spTree>
    <p:extLst>
      <p:ext uri="{BB962C8B-B14F-4D97-AF65-F5344CB8AC3E}">
        <p14:creationId xmlns:p14="http://schemas.microsoft.com/office/powerpoint/2010/main" val="2768225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63C205D-75DE-AC40-8C84-4D4E2277E09B}"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214448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3C205D-75DE-AC40-8C84-4D4E2277E09B}"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764026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3C205D-75DE-AC40-8C84-4D4E2277E09B}"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196828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3C205D-75DE-AC40-8C84-4D4E2277E09B}" type="datetimeFigureOut">
              <a:rPr lang="en-US" smtClean="0"/>
              <a:t>4/15/20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761215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3C205D-75DE-AC40-8C84-4D4E2277E09B}" type="datetimeFigureOut">
              <a:rPr lang="en-US" smtClean="0"/>
              <a:t>4/15/20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980474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3C205D-75DE-AC40-8C84-4D4E2277E09B}" type="datetimeFigureOut">
              <a:rPr lang="en-US" smtClean="0"/>
              <a:t>4/15/20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979926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3C205D-75DE-AC40-8C84-4D4E2277E09B}" type="datetimeFigureOut">
              <a:rPr lang="en-US" smtClean="0"/>
              <a:t>4/15/20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37345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3C205D-75DE-AC40-8C84-4D4E2277E09B}" type="datetimeFigureOut">
              <a:rPr lang="en-US" smtClean="0"/>
              <a:t>4/15/20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402144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3C205D-75DE-AC40-8C84-4D4E2277E09B}" type="datetimeFigureOut">
              <a:rPr lang="en-US" smtClean="0"/>
              <a:t>4/15/20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717003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3C205D-75DE-AC40-8C84-4D4E2277E09B}"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139551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3C205D-75DE-AC40-8C84-4D4E2277E09B}"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8A86A-BA71-0144-B1C1-7EB546D6AB03}" type="slidenum">
              <a:rPr lang="en-US" smtClean="0"/>
              <a:t>‹#›</a:t>
            </a:fld>
            <a:endParaRPr lang="en-US"/>
          </a:p>
        </p:txBody>
      </p:sp>
    </p:spTree>
    <p:extLst>
      <p:ext uri="{BB962C8B-B14F-4D97-AF65-F5344CB8AC3E}">
        <p14:creationId xmlns:p14="http://schemas.microsoft.com/office/powerpoint/2010/main" val="1185367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3C205D-75DE-AC40-8C84-4D4E2277E09B}" type="datetimeFigureOut">
              <a:rPr lang="en-US" smtClean="0"/>
              <a:t>4/15/20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E8A86A-BA71-0144-B1C1-7EB546D6AB03}" type="slidenum">
              <a:rPr lang="en-US" smtClean="0"/>
              <a:t>‹#›</a:t>
            </a:fld>
            <a:endParaRPr lang="en-US"/>
          </a:p>
        </p:txBody>
      </p:sp>
    </p:spTree>
    <p:extLst>
      <p:ext uri="{BB962C8B-B14F-4D97-AF65-F5344CB8AC3E}">
        <p14:creationId xmlns:p14="http://schemas.microsoft.com/office/powerpoint/2010/main" val="1572389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hyperlink" Target="mailto:janice@thescalagroup.co.uk?subject=New%20World%20Talent%20Online%20Learning"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hyperlink" Target="https://creativecommons.org/licenses/by-sa/3.0/"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hyperlink" Target="http://eaphumanresources.wikispaces.com/HR+Development+Practices" TargetMode="External"/><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3.png"/><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5.png"/><Relationship Id="rId5" Type="http://schemas.openxmlformats.org/officeDocument/2006/relationships/image" Target="../media/image1.png"/><Relationship Id="rId4" Type="http://schemas.openxmlformats.org/officeDocument/2006/relationships/notesSlide" Target="../notesSlides/notesSlide5.xml"/><Relationship Id="rId9"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0.png"/><Relationship Id="rId5" Type="http://schemas.openxmlformats.org/officeDocument/2006/relationships/image" Target="../media/image1.png"/><Relationship Id="rId4" Type="http://schemas.openxmlformats.org/officeDocument/2006/relationships/notesSlide" Target="../notesSlides/notesSlide6.xml"/><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hyperlink" Target="https://creativecommons.org/licenses/by-nc/3.0/" TargetMode="External"/><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hyperlink" Target="http://www.slideshare.net/shijokingo/come-fare-un-action-plan" TargetMode="External"/><Relationship Id="rId5" Type="http://schemas.openxmlformats.org/officeDocument/2006/relationships/image" Target="../media/image23.jpg"/><Relationship Id="rId4" Type="http://schemas.openxmlformats.org/officeDocument/2006/relationships/notesSlide" Target="../notesSlides/notesSlide7.xml"/><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hyperlink" Target="mailto:janice@thescalagroup.co.uk"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309198" y="553680"/>
            <a:ext cx="7009396" cy="3385342"/>
          </a:xfrm>
          <a:prstGeom prst="rect">
            <a:avLst/>
          </a:prstGeom>
        </p:spPr>
      </p:pic>
      <p:sp>
        <p:nvSpPr>
          <p:cNvPr id="2" name="TextBox 1"/>
          <p:cNvSpPr txBox="1"/>
          <p:nvPr/>
        </p:nvSpPr>
        <p:spPr>
          <a:xfrm>
            <a:off x="1463040" y="4344707"/>
            <a:ext cx="9308592" cy="2123658"/>
          </a:xfrm>
          <a:prstGeom prst="rect">
            <a:avLst/>
          </a:prstGeom>
          <a:noFill/>
        </p:spPr>
        <p:txBody>
          <a:bodyPr wrap="square" rtlCol="0">
            <a:spAutoFit/>
          </a:bodyPr>
          <a:lstStyle/>
          <a:p>
            <a:pPr algn="ctr"/>
            <a:r>
              <a:rPr lang="en-US" sz="4400" b="1" dirty="0">
                <a:solidFill>
                  <a:schemeClr val="accent2">
                    <a:lumMod val="75000"/>
                  </a:schemeClr>
                </a:solidFill>
              </a:rPr>
              <a:t>NEW WORLD TALENT</a:t>
            </a:r>
          </a:p>
          <a:p>
            <a:pPr algn="ctr"/>
            <a:r>
              <a:rPr lang="en-US" sz="4400" b="1" dirty="0">
                <a:solidFill>
                  <a:schemeClr val="accent2"/>
                </a:solidFill>
              </a:rPr>
              <a:t>Create Winning Talent Strategies</a:t>
            </a:r>
            <a:endParaRPr lang="en-US" sz="4400" dirty="0">
              <a:solidFill>
                <a:schemeClr val="accent2"/>
              </a:solidFill>
            </a:endParaRPr>
          </a:p>
          <a:p>
            <a:pPr algn="ctr"/>
            <a:endParaRPr lang="en-US" sz="4400" b="1" dirty="0">
              <a:solidFill>
                <a:schemeClr val="accent2">
                  <a:lumMod val="75000"/>
                </a:schemeClr>
              </a:solidFill>
            </a:endParaRPr>
          </a:p>
        </p:txBody>
      </p:sp>
      <p:sp>
        <p:nvSpPr>
          <p:cNvPr id="7" name="TextBox 6"/>
          <p:cNvSpPr txBox="1"/>
          <p:nvPr/>
        </p:nvSpPr>
        <p:spPr>
          <a:xfrm>
            <a:off x="4309871" y="6308424"/>
            <a:ext cx="3934691" cy="369332"/>
          </a:xfrm>
          <a:prstGeom prst="rect">
            <a:avLst/>
          </a:prstGeom>
          <a:noFill/>
        </p:spPr>
        <p:txBody>
          <a:bodyPr wrap="square" rtlCol="0">
            <a:spAutoFit/>
          </a:bodyPr>
          <a:lstStyle/>
          <a:p>
            <a:r>
              <a:rPr lang="en-US" dirty="0"/>
              <a:t>Contact: </a:t>
            </a:r>
            <a:r>
              <a:rPr lang="en-US" dirty="0" err="1">
                <a:hlinkClick r:id="rId5"/>
              </a:rPr>
              <a:t>janice@thescalagroup.co.uk</a:t>
            </a:r>
            <a:endParaRPr lang="en-US" dirty="0"/>
          </a:p>
        </p:txBody>
      </p:sp>
      <p:pic>
        <p:nvPicPr>
          <p:cNvPr id="5" name="Audio 4">
            <a:hlinkClick r:id="" action="ppaction://media"/>
            <a:extLst>
              <a:ext uri="{FF2B5EF4-FFF2-40B4-BE49-F238E27FC236}">
                <a16:creationId xmlns:a16="http://schemas.microsoft.com/office/drawing/2014/main" id="{022B2374-5BA9-4B10-BEC8-B4186029D8B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3075335248"/>
      </p:ext>
    </p:extLst>
  </p:cSld>
  <p:clrMapOvr>
    <a:masterClrMapping/>
  </p:clrMapOvr>
  <mc:AlternateContent xmlns:mc="http://schemas.openxmlformats.org/markup-compatibility/2006" xmlns:p14="http://schemas.microsoft.com/office/powerpoint/2010/main">
    <mc:Choice Requires="p14">
      <p:transition spd="slow" p14:dur="2000" advTm="9466"/>
    </mc:Choice>
    <mc:Fallback xmlns="">
      <p:transition spd="slow" advTm="9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6" descr="ircles-figure.png">
            <a:extLst>
              <a:ext uri="{FF2B5EF4-FFF2-40B4-BE49-F238E27FC236}">
                <a16:creationId xmlns:a16="http://schemas.microsoft.com/office/drawing/2014/main" id="{0EF5CA73-7E82-4266-B74A-652EF104E8D8}"/>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6211636" y="758884"/>
            <a:ext cx="4770592" cy="2304062"/>
          </a:xfrm>
          <a:prstGeom prst="rect">
            <a:avLst/>
          </a:prstGeom>
          <a:noFill/>
          <a:effectLst/>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6568E-359B-4345-87D5-FA4EE64191BB}"/>
              </a:ext>
            </a:extLst>
          </p:cNvPr>
          <p:cNvSpPr>
            <a:spLocks noGrp="1"/>
          </p:cNvSpPr>
          <p:nvPr>
            <p:ph type="title"/>
          </p:nvPr>
        </p:nvSpPr>
        <p:spPr>
          <a:xfrm>
            <a:off x="648929" y="629266"/>
            <a:ext cx="3505495" cy="1622321"/>
          </a:xfrm>
        </p:spPr>
        <p:txBody>
          <a:bodyPr>
            <a:normAutofit/>
          </a:bodyPr>
          <a:lstStyle/>
          <a:p>
            <a:r>
              <a:rPr lang="en-US" sz="4100" b="1" dirty="0">
                <a:solidFill>
                  <a:schemeClr val="accent2">
                    <a:lumMod val="75000"/>
                  </a:schemeClr>
                </a:solidFill>
                <a:latin typeface="+mn-lt"/>
              </a:rPr>
              <a:t>New World Talent is online</a:t>
            </a:r>
            <a:endParaRPr lang="en-GB" sz="4100" b="1" dirty="0">
              <a:solidFill>
                <a:schemeClr val="accent2">
                  <a:lumMod val="75000"/>
                </a:schemeClr>
              </a:solidFill>
              <a:latin typeface="+mn-lt"/>
            </a:endParaRPr>
          </a:p>
        </p:txBody>
      </p:sp>
      <p:sp>
        <p:nvSpPr>
          <p:cNvPr id="7" name="Content Placeholder 6">
            <a:extLst>
              <a:ext uri="{FF2B5EF4-FFF2-40B4-BE49-F238E27FC236}">
                <a16:creationId xmlns:a16="http://schemas.microsoft.com/office/drawing/2014/main" id="{AD26AFB0-82D4-4690-BFE2-C18826A782F6}"/>
              </a:ext>
            </a:extLst>
          </p:cNvPr>
          <p:cNvSpPr txBox="1">
            <a:spLocks noGrp="1"/>
          </p:cNvSpPr>
          <p:nvPr>
            <p:ph idx="1"/>
          </p:nvPr>
        </p:nvSpPr>
        <p:spPr>
          <a:xfrm>
            <a:off x="648929" y="2251587"/>
            <a:ext cx="3505494" cy="3785419"/>
          </a:xfrm>
          <a:prstGeom prst="rect">
            <a:avLst/>
          </a:prstGeom>
        </p:spPr>
        <p:txBody>
          <a:bodyPr rtlCol="0">
            <a:normAutofit/>
          </a:bodyPr>
          <a:lstStyle/>
          <a:p>
            <a:pPr marL="0" indent="0">
              <a:buNone/>
            </a:pPr>
            <a:r>
              <a:rPr lang="en-US" sz="2000" b="1" dirty="0"/>
              <a:t>A suite of four interactive online courses</a:t>
            </a:r>
          </a:p>
          <a:p>
            <a:pPr marL="457200" indent="-457200">
              <a:buFont typeface="+mj-lt"/>
              <a:buAutoNum type="arabicPeriod"/>
            </a:pPr>
            <a:r>
              <a:rPr lang="en-US" sz="2000" dirty="0"/>
              <a:t>International Talent Management Strategy</a:t>
            </a:r>
          </a:p>
          <a:p>
            <a:pPr marL="457200" indent="-457200">
              <a:buFont typeface="+mj-lt"/>
              <a:buAutoNum type="arabicPeriod"/>
            </a:pPr>
            <a:r>
              <a:rPr lang="en-US" sz="2000" dirty="0"/>
              <a:t>Talent Management Implementation</a:t>
            </a:r>
          </a:p>
          <a:p>
            <a:pPr marL="457200" indent="-457200">
              <a:buFont typeface="+mj-lt"/>
              <a:buAutoNum type="arabicPeriod"/>
            </a:pPr>
            <a:r>
              <a:rPr lang="en-US" sz="2000" dirty="0"/>
              <a:t>Performance Management</a:t>
            </a:r>
          </a:p>
          <a:p>
            <a:pPr marL="457200" indent="-457200">
              <a:buFont typeface="+mj-lt"/>
              <a:buAutoNum type="arabicPeriod"/>
            </a:pPr>
            <a:r>
              <a:rPr lang="en-US" sz="2000" dirty="0"/>
              <a:t>Organize and Manage Coaching and Mentoring and Develop your Coaching Skills</a:t>
            </a:r>
          </a:p>
          <a:p>
            <a:pPr marL="0" indent="0">
              <a:buNone/>
            </a:pPr>
            <a:endParaRPr lang="en-US" sz="2000" b="1" dirty="0"/>
          </a:p>
          <a:p>
            <a:endParaRPr lang="en-US" sz="2000" dirty="0"/>
          </a:p>
        </p:txBody>
      </p:sp>
      <p:sp>
        <p:nvSpPr>
          <p:cNvPr id="2" name="Rectangle 1">
            <a:extLst>
              <a:ext uri="{FF2B5EF4-FFF2-40B4-BE49-F238E27FC236}">
                <a16:creationId xmlns:a16="http://schemas.microsoft.com/office/drawing/2014/main" id="{7058B908-F4C5-4873-B373-8CFE39937E0D}"/>
              </a:ext>
            </a:extLst>
          </p:cNvPr>
          <p:cNvSpPr/>
          <p:nvPr/>
        </p:nvSpPr>
        <p:spPr>
          <a:xfrm>
            <a:off x="5447071" y="3062946"/>
            <a:ext cx="6096000" cy="3139321"/>
          </a:xfrm>
          <a:prstGeom prst="rect">
            <a:avLst/>
          </a:prstGeom>
        </p:spPr>
        <p:txBody>
          <a:bodyPr>
            <a:spAutoFit/>
          </a:bodyPr>
          <a:lstStyle/>
          <a:p>
            <a:pPr algn="just"/>
            <a:r>
              <a:rPr lang="en-US" sz="2000" dirty="0"/>
              <a:t>New World Talent is designed for both </a:t>
            </a:r>
            <a:r>
              <a:rPr lang="en-US" sz="2000" b="1" dirty="0"/>
              <a:t>individual and team learning and collaboration</a:t>
            </a:r>
            <a:r>
              <a:rPr lang="en-US" sz="2000" dirty="0"/>
              <a:t>. It can be run as a completely online programme, or suite of </a:t>
            </a:r>
            <a:r>
              <a:rPr lang="en-US" sz="2000" dirty="0" err="1"/>
              <a:t>programmes</a:t>
            </a:r>
            <a:r>
              <a:rPr lang="en-US" sz="2000" dirty="0"/>
              <a:t>, or it can be used as a blended solution with classroom sessions, or private tutorials.</a:t>
            </a:r>
          </a:p>
          <a:p>
            <a:pPr algn="just"/>
            <a:endParaRPr lang="en-US" sz="2000" dirty="0"/>
          </a:p>
          <a:p>
            <a:pPr algn="just"/>
            <a:r>
              <a:rPr lang="en-US" sz="2000" dirty="0"/>
              <a:t>The content is suitable for post-graduate study, or it can serve as a practical guide for HR practitioners, or indeed both. </a:t>
            </a:r>
          </a:p>
          <a:p>
            <a:pPr marL="285750" indent="-285750" algn="just">
              <a:buFont typeface="Arial" panose="020B0604020202020204" pitchFamily="34" charset="0"/>
              <a:buChar char="•"/>
            </a:pPr>
            <a:endParaRPr lang="en-US" dirty="0"/>
          </a:p>
        </p:txBody>
      </p:sp>
      <p:pic>
        <p:nvPicPr>
          <p:cNvPr id="4" name="Audio 3">
            <a:hlinkClick r:id="" action="ppaction://media"/>
            <a:extLst>
              <a:ext uri="{FF2B5EF4-FFF2-40B4-BE49-F238E27FC236}">
                <a16:creationId xmlns:a16="http://schemas.microsoft.com/office/drawing/2014/main" id="{5034F6B6-7E9E-4905-A71F-29385121593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1593169174"/>
      </p:ext>
    </p:extLst>
  </p:cSld>
  <p:clrMapOvr>
    <a:masterClrMapping/>
  </p:clrMapOvr>
  <mc:AlternateContent xmlns:mc="http://schemas.openxmlformats.org/markup-compatibility/2006" xmlns:p14="http://schemas.microsoft.com/office/powerpoint/2010/main">
    <mc:Choice Requires="p14">
      <p:transition spd="slow" p14:dur="2000" advTm="51230"/>
    </mc:Choice>
    <mc:Fallback xmlns="">
      <p:transition spd="slow" advTm="512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35622" y="394926"/>
            <a:ext cx="8518645" cy="1446550"/>
          </a:xfrm>
          <a:prstGeom prst="rect">
            <a:avLst/>
          </a:prstGeom>
        </p:spPr>
        <p:txBody>
          <a:bodyPr wrap="square">
            <a:spAutoFit/>
          </a:bodyPr>
          <a:lstStyle/>
          <a:p>
            <a:r>
              <a:rPr lang="en-US" sz="4400" b="1" dirty="0">
                <a:solidFill>
                  <a:schemeClr val="accent2">
                    <a:lumMod val="75000"/>
                  </a:schemeClr>
                </a:solidFill>
                <a:latin typeface="LatoWeb" charset="0"/>
              </a:rPr>
              <a:t>What is in New World Talent courses?</a:t>
            </a:r>
            <a:r>
              <a:rPr lang="en-US" sz="4400" dirty="0">
                <a:solidFill>
                  <a:schemeClr val="accent2">
                    <a:lumMod val="75000"/>
                  </a:schemeClr>
                </a:solidFill>
                <a:latin typeface="LatoWeb" charset="0"/>
              </a:rPr>
              <a:t> </a:t>
            </a:r>
            <a:endParaRPr lang="en-US" sz="4400" b="0" i="0" dirty="0">
              <a:solidFill>
                <a:schemeClr val="accent2">
                  <a:lumMod val="75000"/>
                </a:schemeClr>
              </a:solidFill>
              <a:effectLst/>
              <a:latin typeface="LatoWeb" charset="0"/>
            </a:endParaRPr>
          </a:p>
        </p:txBody>
      </p:sp>
      <p:pic>
        <p:nvPicPr>
          <p:cNvPr id="1030" name="Picture 6" descr="ircles-figure.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40333" y="394926"/>
            <a:ext cx="3076575" cy="1485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5011" y="1880826"/>
            <a:ext cx="10378413" cy="5262979"/>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a:t>A mix of </a:t>
            </a:r>
            <a:r>
              <a:rPr lang="en-US" sz="2000" b="1" dirty="0"/>
              <a:t>practical activities with deep personal learning </a:t>
            </a:r>
            <a:r>
              <a:rPr lang="en-US" sz="2000" dirty="0"/>
              <a:t>to help accelerate the modernization of an organization’s processes and includes: </a:t>
            </a:r>
          </a:p>
          <a:p>
            <a:pPr marL="800100" lvl="1" indent="-342900" algn="just">
              <a:buFont typeface="Arial" panose="020B0604020202020204" pitchFamily="34" charset="0"/>
              <a:buChar char="•"/>
            </a:pPr>
            <a:r>
              <a:rPr lang="en-US" sz="2000" dirty="0"/>
              <a:t>A companion guide</a:t>
            </a:r>
          </a:p>
          <a:p>
            <a:pPr marL="800100" lvl="1" indent="-342900" algn="just">
              <a:buFont typeface="Arial" panose="020B0604020202020204" pitchFamily="34" charset="0"/>
              <a:buChar char="•"/>
            </a:pPr>
            <a:r>
              <a:rPr lang="en-US" sz="2000" dirty="0"/>
              <a:t>A personal tutor/coach </a:t>
            </a:r>
          </a:p>
          <a:p>
            <a:pPr marL="800100" lvl="1" indent="-342900" algn="just">
              <a:buFont typeface="Arial" panose="020B0604020202020204" pitchFamily="34" charset="0"/>
              <a:buChar char="•"/>
            </a:pPr>
            <a:r>
              <a:rPr lang="en-US" sz="2000" dirty="0"/>
              <a:t>A toolkit</a:t>
            </a:r>
          </a:p>
          <a:p>
            <a:pPr marL="800100" lvl="1" indent="-342900" algn="just">
              <a:buFont typeface="Arial" panose="020B0604020202020204" pitchFamily="34" charset="0"/>
              <a:buChar char="•"/>
            </a:pPr>
            <a:r>
              <a:rPr lang="en-US" sz="2000" dirty="0"/>
              <a:t>A resource library. </a:t>
            </a:r>
          </a:p>
          <a:p>
            <a:pPr algn="just"/>
            <a:endParaRPr lang="en-US" sz="2000" dirty="0"/>
          </a:p>
          <a:p>
            <a:pPr marL="285750" indent="-285750" algn="just">
              <a:buFont typeface="Arial" panose="020B0604020202020204" pitchFamily="34" charset="0"/>
              <a:buChar char="•"/>
            </a:pPr>
            <a:r>
              <a:rPr lang="en-US" sz="2000" b="1" dirty="0"/>
              <a:t>Evidence-based options, ideas, and viewpoints</a:t>
            </a:r>
            <a:r>
              <a:rPr lang="en-US" sz="2000" dirty="0"/>
              <a:t>, from </a:t>
            </a:r>
            <a:r>
              <a:rPr lang="en-US" sz="2000" dirty="0">
                <a:highlight>
                  <a:srgbClr val="FFFF00"/>
                </a:highlight>
              </a:rPr>
              <a:t>the authors and other leading sources. </a:t>
            </a:r>
          </a:p>
          <a:p>
            <a:pPr algn="just"/>
            <a:endParaRPr lang="en-US" sz="2000" dirty="0">
              <a:highlight>
                <a:srgbClr val="FFFF00"/>
              </a:highlight>
            </a:endParaRPr>
          </a:p>
          <a:p>
            <a:pPr marL="285750" indent="-285750" algn="just">
              <a:buFont typeface="Arial" panose="020B0604020202020204" pitchFamily="34" charset="0"/>
              <a:buChar char="•"/>
            </a:pPr>
            <a:r>
              <a:rPr lang="en-US" sz="2000" dirty="0"/>
              <a:t>Modules that can be </a:t>
            </a:r>
          </a:p>
          <a:p>
            <a:pPr marL="742950" lvl="1" indent="-285750" algn="just">
              <a:buFont typeface="Arial" panose="020B0604020202020204" pitchFamily="34" charset="0"/>
              <a:buChar char="•"/>
            </a:pPr>
            <a:r>
              <a:rPr lang="en-US" sz="2000" dirty="0"/>
              <a:t>split to </a:t>
            </a:r>
            <a:r>
              <a:rPr lang="en-US" sz="2000" b="1" dirty="0"/>
              <a:t>create micro-learning events</a:t>
            </a:r>
            <a:r>
              <a:rPr lang="en-US" sz="2000" dirty="0"/>
              <a:t>, </a:t>
            </a:r>
          </a:p>
          <a:p>
            <a:pPr marL="742950" lvl="1" indent="-285750" algn="just">
              <a:buFont typeface="Arial" panose="020B0604020202020204" pitchFamily="34" charset="0"/>
              <a:buChar char="•"/>
            </a:pPr>
            <a:r>
              <a:rPr lang="en-US" sz="2000" dirty="0"/>
              <a:t>kept together to </a:t>
            </a:r>
            <a:r>
              <a:rPr lang="en-US" sz="2000" b="1" dirty="0"/>
              <a:t>make up a</a:t>
            </a:r>
            <a:r>
              <a:rPr lang="en-US" sz="2000" dirty="0"/>
              <a:t> </a:t>
            </a:r>
            <a:r>
              <a:rPr lang="en-US" sz="2000" b="1" dirty="0"/>
              <a:t>full Masters’ degree </a:t>
            </a:r>
            <a:r>
              <a:rPr lang="en-US" sz="2000" dirty="0"/>
              <a:t>(includes assignments for formative and summative assessment), </a:t>
            </a:r>
          </a:p>
          <a:p>
            <a:pPr marL="742950" lvl="1" indent="-285750" algn="just">
              <a:buFont typeface="Arial" panose="020B0604020202020204" pitchFamily="34" charset="0"/>
              <a:buChar char="•"/>
            </a:pPr>
            <a:r>
              <a:rPr lang="en-US" sz="2000" b="1" dirty="0"/>
              <a:t>a learning/resource center </a:t>
            </a:r>
            <a:r>
              <a:rPr lang="en-US" sz="2000" dirty="0"/>
              <a:t>for the organization. </a:t>
            </a:r>
          </a:p>
          <a:p>
            <a:pPr marL="285750" indent="-285750" algn="just">
              <a:buFont typeface="Arial" panose="020B0604020202020204" pitchFamily="34" charset="0"/>
              <a:buChar char="•"/>
            </a:pPr>
            <a:endParaRPr lang="en-US" sz="2000" dirty="0"/>
          </a:p>
          <a:p>
            <a:pPr marL="285750" indent="-285750" algn="just">
              <a:buFont typeface="Arial" panose="020B0604020202020204" pitchFamily="34" charset="0"/>
              <a:buChar char="•"/>
            </a:pPr>
            <a:endParaRPr lang="en-US" dirty="0"/>
          </a:p>
          <a:p>
            <a:endParaRPr lang="en-US" dirty="0"/>
          </a:p>
        </p:txBody>
      </p:sp>
      <p:pic>
        <p:nvPicPr>
          <p:cNvPr id="5" name="Audio 4">
            <a:hlinkClick r:id="" action="ppaction://media"/>
            <a:extLst>
              <a:ext uri="{FF2B5EF4-FFF2-40B4-BE49-F238E27FC236}">
                <a16:creationId xmlns:a16="http://schemas.microsoft.com/office/drawing/2014/main" id="{1F8322B0-4119-4622-BC6E-056927AFAB2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1086633965"/>
      </p:ext>
    </p:extLst>
  </p:cSld>
  <p:clrMapOvr>
    <a:masterClrMapping/>
  </p:clrMapOvr>
  <mc:AlternateContent xmlns:mc="http://schemas.openxmlformats.org/markup-compatibility/2006" xmlns:p14="http://schemas.microsoft.com/office/powerpoint/2010/main">
    <mc:Choice Requires="p14">
      <p:transition spd="slow" p14:dur="2000" advTm="45201"/>
    </mc:Choice>
    <mc:Fallback xmlns="">
      <p:transition spd="slow" advTm="452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03AFF8-E962-7049-9689-4649905923E3}"/>
              </a:ext>
            </a:extLst>
          </p:cNvPr>
          <p:cNvSpPr>
            <a:spLocks noGrp="1"/>
          </p:cNvSpPr>
          <p:nvPr>
            <p:ph type="title"/>
          </p:nvPr>
        </p:nvSpPr>
        <p:spPr>
          <a:xfrm>
            <a:off x="838200" y="290480"/>
            <a:ext cx="10515600" cy="1325563"/>
          </a:xfrm>
        </p:spPr>
        <p:txBody>
          <a:bodyPr/>
          <a:lstStyle/>
          <a:p>
            <a:r>
              <a:rPr lang="en-US" b="1" dirty="0">
                <a:solidFill>
                  <a:schemeClr val="accent2">
                    <a:lumMod val="75000"/>
                  </a:schemeClr>
                </a:solidFill>
                <a:latin typeface="LatoWeb" charset="0"/>
              </a:rPr>
              <a:t>Who are we?</a:t>
            </a:r>
            <a:r>
              <a:rPr lang="en-US" dirty="0">
                <a:solidFill>
                  <a:schemeClr val="accent2">
                    <a:lumMod val="75000"/>
                  </a:schemeClr>
                </a:solidFill>
                <a:latin typeface="LatoWeb" charset="0"/>
              </a:rPr>
              <a:t> </a:t>
            </a:r>
            <a:br>
              <a:rPr lang="en-US" dirty="0">
                <a:solidFill>
                  <a:schemeClr val="accent2">
                    <a:lumMod val="75000"/>
                  </a:schemeClr>
                </a:solidFill>
                <a:latin typeface="LatoWeb" charset="0"/>
              </a:rPr>
            </a:br>
            <a:endParaRPr lang="en-US" dirty="0"/>
          </a:p>
        </p:txBody>
      </p:sp>
      <p:sp>
        <p:nvSpPr>
          <p:cNvPr id="4" name="Content Placeholder 3">
            <a:extLst>
              <a:ext uri="{FF2B5EF4-FFF2-40B4-BE49-F238E27FC236}">
                <a16:creationId xmlns:a16="http://schemas.microsoft.com/office/drawing/2014/main" id="{293874F3-C679-9D40-87C2-DED13C4EEF76}"/>
              </a:ext>
            </a:extLst>
          </p:cNvPr>
          <p:cNvSpPr>
            <a:spLocks noGrp="1"/>
          </p:cNvSpPr>
          <p:nvPr>
            <p:ph sz="half" idx="1"/>
          </p:nvPr>
        </p:nvSpPr>
        <p:spPr>
          <a:xfrm>
            <a:off x="548951" y="1327976"/>
            <a:ext cx="5181600" cy="4351338"/>
          </a:xfrm>
        </p:spPr>
        <p:txBody>
          <a:bodyPr>
            <a:normAutofit fontScale="25000" lnSpcReduction="20000"/>
          </a:bodyPr>
          <a:lstStyle/>
          <a:p>
            <a:pPr marL="0" indent="0">
              <a:buNone/>
            </a:pPr>
            <a:r>
              <a:rPr lang="en-US" sz="11000" u="sng" dirty="0"/>
              <a:t>Author</a:t>
            </a:r>
          </a:p>
          <a:p>
            <a:pPr marL="0" indent="0">
              <a:buNone/>
            </a:pPr>
            <a:r>
              <a:rPr lang="en-US" sz="9600" b="1" dirty="0"/>
              <a:t>Janice Caplan </a:t>
            </a:r>
            <a:r>
              <a:rPr lang="en-US" sz="9600" dirty="0"/>
              <a:t>MA </a:t>
            </a:r>
          </a:p>
          <a:p>
            <a:pPr marL="0" indent="0">
              <a:buNone/>
            </a:pPr>
            <a:r>
              <a:rPr lang="en-US" sz="9600" dirty="0"/>
              <a:t>Hon MBA, CCIPD</a:t>
            </a:r>
            <a:endParaRPr lang="en-GB" sz="9600" dirty="0"/>
          </a:p>
          <a:p>
            <a:endParaRPr lang="en-US" dirty="0"/>
          </a:p>
          <a:p>
            <a:endParaRPr lang="en-US" dirty="0"/>
          </a:p>
          <a:p>
            <a:pPr marL="0" indent="0">
              <a:lnSpc>
                <a:spcPct val="170000"/>
              </a:lnSpc>
              <a:buNone/>
            </a:pPr>
            <a:r>
              <a:rPr lang="en-US" sz="4500" dirty="0"/>
              <a:t>An HR Consultant, author, coach-mentor, university governor, HR chair, former CIPD Vice-President. With a Masters’ Degree in HR, and fluent Italian, French and Spanish, Janice works internationally. </a:t>
            </a:r>
          </a:p>
          <a:p>
            <a:pPr marL="0" indent="0">
              <a:lnSpc>
                <a:spcPct val="170000"/>
              </a:lnSpc>
              <a:buNone/>
            </a:pPr>
            <a:r>
              <a:rPr lang="en-US" sz="4500" dirty="0"/>
              <a:t>Janice’s publications include: Strategic Talent Development (2013), The Value of Talent (2010) both published by Kogan Page, and Coaching for the Future (2003) published by CIPD. </a:t>
            </a:r>
          </a:p>
          <a:p>
            <a:pPr marL="0" indent="0">
              <a:lnSpc>
                <a:spcPct val="170000"/>
              </a:lnSpc>
              <a:buNone/>
            </a:pPr>
            <a:r>
              <a:rPr lang="en-US" sz="4500" dirty="0"/>
              <a:t>Janice has worked with leading, international organizations on major, often global consultancy projects, and guest lectures at Kingston University London and Moscow, ADEN Business School US and Argentina,  and </a:t>
            </a:r>
            <a:r>
              <a:rPr lang="en-US" sz="4500" dirty="0" err="1"/>
              <a:t>Latam</a:t>
            </a:r>
            <a:r>
              <a:rPr lang="en-US" sz="4500" dirty="0"/>
              <a:t> Business School Mexico. Janice’s work has been recognized through various awards including Visiting Professorship Talent Management, Honorary MBA, and the highest HR rank in UK, Chartered Companion of CIPD.</a:t>
            </a:r>
            <a:endParaRPr lang="en-GB" sz="4500" dirty="0"/>
          </a:p>
          <a:p>
            <a:endParaRPr lang="en-US" dirty="0"/>
          </a:p>
        </p:txBody>
      </p:sp>
      <p:sp>
        <p:nvSpPr>
          <p:cNvPr id="5" name="Content Placeholder 4">
            <a:extLst>
              <a:ext uri="{FF2B5EF4-FFF2-40B4-BE49-F238E27FC236}">
                <a16:creationId xmlns:a16="http://schemas.microsoft.com/office/drawing/2014/main" id="{51A4247A-73E1-C94C-A793-AEF36EAA9FFB}"/>
              </a:ext>
            </a:extLst>
          </p:cNvPr>
          <p:cNvSpPr>
            <a:spLocks noGrp="1"/>
          </p:cNvSpPr>
          <p:nvPr>
            <p:ph sz="half" idx="2"/>
          </p:nvPr>
        </p:nvSpPr>
        <p:spPr>
          <a:xfrm>
            <a:off x="6019800" y="1327976"/>
            <a:ext cx="5181600" cy="4351338"/>
          </a:xfrm>
        </p:spPr>
        <p:txBody>
          <a:bodyPr>
            <a:normAutofit fontScale="25000" lnSpcReduction="20000"/>
          </a:bodyPr>
          <a:lstStyle/>
          <a:p>
            <a:pPr marL="0" indent="0">
              <a:buNone/>
            </a:pPr>
            <a:r>
              <a:rPr lang="en-US" sz="11200" u="sng" dirty="0"/>
              <a:t>Instructional Designer</a:t>
            </a:r>
          </a:p>
          <a:p>
            <a:pPr marL="0" indent="0">
              <a:buNone/>
            </a:pPr>
            <a:r>
              <a:rPr lang="en-US" sz="9600" b="1" dirty="0"/>
              <a:t>Michelle Selinger </a:t>
            </a:r>
          </a:p>
          <a:p>
            <a:pPr marL="0" indent="0">
              <a:buNone/>
            </a:pPr>
            <a:r>
              <a:rPr lang="en-GB" sz="9600" dirty="0"/>
              <a:t>MPhil, PhD</a:t>
            </a:r>
          </a:p>
          <a:p>
            <a:endParaRPr lang="en-US" dirty="0"/>
          </a:p>
          <a:p>
            <a:pPr marL="0" indent="0">
              <a:lnSpc>
                <a:spcPct val="170000"/>
              </a:lnSpc>
              <a:buNone/>
            </a:pPr>
            <a:r>
              <a:rPr lang="en-US" sz="4400" dirty="0"/>
              <a:t>A freelance consultant specializing in technology-supported innovation in learning and teaching. She has extensive and acclaimed experience in online and distance learning and has acted as expert consultant and adviser to international agencies including the European Commission, UNESCO, the World Economic Forum Education Initiative, the South African government, and has served as a member of the Australian Federal Minister of Education’s Digital Education Advisory Group. </a:t>
            </a:r>
          </a:p>
          <a:p>
            <a:pPr marL="0" indent="0">
              <a:lnSpc>
                <a:spcPct val="170000"/>
              </a:lnSpc>
              <a:buNone/>
            </a:pPr>
            <a:r>
              <a:rPr lang="en-US" sz="4400" dirty="0"/>
              <a:t>Michelle has also acted as an education strategy consultant to major IT companies and has recently contributed to the development of a course, </a:t>
            </a:r>
            <a:r>
              <a:rPr lang="en-US" sz="4400" i="1" dirty="0"/>
              <a:t>Training Teachers to Teach Online</a:t>
            </a:r>
            <a:r>
              <a:rPr lang="en-US" sz="4400" dirty="0"/>
              <a:t>.</a:t>
            </a:r>
          </a:p>
          <a:p>
            <a:pPr marL="0" indent="0">
              <a:lnSpc>
                <a:spcPct val="170000"/>
              </a:lnSpc>
              <a:buNone/>
            </a:pPr>
            <a:r>
              <a:rPr lang="en-US" sz="4400" dirty="0"/>
              <a:t>Previously, Michelle was Director, Education Practice, Cisco Consultancy Services, lecturer in Mathematics Education at University of Cambridge, Lecturer in Education Open University, and Director of Center for New Technologies Research in Education, University of Warwick. </a:t>
            </a:r>
            <a:endParaRPr lang="en-GB" sz="4400" dirty="0"/>
          </a:p>
          <a:p>
            <a:endParaRPr lang="en-US" dirty="0"/>
          </a:p>
        </p:txBody>
      </p:sp>
      <p:pic>
        <p:nvPicPr>
          <p:cNvPr id="6" name="Picture 5">
            <a:extLst>
              <a:ext uri="{FF2B5EF4-FFF2-40B4-BE49-F238E27FC236}">
                <a16:creationId xmlns:a16="http://schemas.microsoft.com/office/drawing/2014/main" id="{FD0E31AE-C394-E746-9BA1-913A1AF68FD8}"/>
              </a:ext>
            </a:extLst>
          </p:cNvPr>
          <p:cNvPicPr/>
          <p:nvPr/>
        </p:nvPicPr>
        <p:blipFill>
          <a:blip r:embed="rId4">
            <a:extLst>
              <a:ext uri="{28A0092B-C50C-407E-A947-70E740481C1C}">
                <a14:useLocalDpi xmlns:a14="http://schemas.microsoft.com/office/drawing/2010/main" val="0"/>
              </a:ext>
            </a:extLst>
          </a:blip>
          <a:stretch>
            <a:fillRect/>
          </a:stretch>
        </p:blipFill>
        <p:spPr>
          <a:xfrm>
            <a:off x="3722914" y="1252323"/>
            <a:ext cx="1296954" cy="1173636"/>
          </a:xfrm>
          <a:prstGeom prst="rect">
            <a:avLst/>
          </a:prstGeom>
        </p:spPr>
      </p:pic>
      <p:pic>
        <p:nvPicPr>
          <p:cNvPr id="7" name="Picture 6">
            <a:extLst>
              <a:ext uri="{FF2B5EF4-FFF2-40B4-BE49-F238E27FC236}">
                <a16:creationId xmlns:a16="http://schemas.microsoft.com/office/drawing/2014/main" id="{2DB112FD-0544-6342-A91B-78BC7A79D951}"/>
              </a:ext>
            </a:extLst>
          </p:cNvPr>
          <p:cNvPicPr/>
          <p:nvPr/>
        </p:nvPicPr>
        <p:blipFill>
          <a:blip r:embed="rId5">
            <a:extLst>
              <a:ext uri="{28A0092B-C50C-407E-A947-70E740481C1C}">
                <a14:useLocalDpi xmlns:a14="http://schemas.microsoft.com/office/drawing/2010/main" val="0"/>
              </a:ext>
            </a:extLst>
          </a:blip>
          <a:stretch>
            <a:fillRect/>
          </a:stretch>
        </p:blipFill>
        <p:spPr>
          <a:xfrm>
            <a:off x="9726989" y="1327976"/>
            <a:ext cx="1208314" cy="1173636"/>
          </a:xfrm>
          <a:prstGeom prst="rect">
            <a:avLst/>
          </a:prstGeom>
          <a:ln w="38100">
            <a:solidFill>
              <a:schemeClr val="bg1"/>
            </a:solidFill>
          </a:ln>
          <a:effectLst>
            <a:outerShdw blurRad="63500" sx="102000" sy="102000" algn="ctr" rotWithShape="0">
              <a:prstClr val="black">
                <a:alpha val="40000"/>
              </a:prstClr>
            </a:outerShdw>
          </a:effectLst>
        </p:spPr>
      </p:pic>
      <p:pic>
        <p:nvPicPr>
          <p:cNvPr id="11" name="Audio 10">
            <a:hlinkClick r:id="" action="ppaction://media"/>
            <a:extLst>
              <a:ext uri="{FF2B5EF4-FFF2-40B4-BE49-F238E27FC236}">
                <a16:creationId xmlns:a16="http://schemas.microsoft.com/office/drawing/2014/main" id="{CE7C4638-C064-40F4-9771-CFDF9790939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1628701216"/>
      </p:ext>
    </p:extLst>
  </p:cSld>
  <p:clrMapOvr>
    <a:masterClrMapping/>
  </p:clrMapOvr>
  <mc:AlternateContent xmlns:mc="http://schemas.openxmlformats.org/markup-compatibility/2006" xmlns:p14="http://schemas.microsoft.com/office/powerpoint/2010/main">
    <mc:Choice Requires="p14">
      <p:transition spd="slow" p14:dur="2000" advTm="92590"/>
    </mc:Choice>
    <mc:Fallback xmlns="">
      <p:transition spd="slow" advTm="92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B16ABE-34AA-FB40-9569-C2B70B1AA42F}"/>
              </a:ext>
            </a:extLst>
          </p:cNvPr>
          <p:cNvPicPr>
            <a:picLocks noChangeAspect="1"/>
          </p:cNvPicPr>
          <p:nvPr/>
        </p:nvPicPr>
        <p:blipFill rotWithShape="1">
          <a:blip r:embed="rId5" cstate="screen">
            <a:alphaModFix/>
            <a:extLst>
              <a:ext uri="{28A0092B-C50C-407E-A947-70E740481C1C}">
                <a14:useLocalDpi xmlns:a14="http://schemas.microsoft.com/office/drawing/2010/main"/>
              </a:ext>
            </a:extLst>
          </a:blip>
          <a:srcRect l="85" r="3" b="3"/>
          <a:stretch/>
        </p:blipFill>
        <p:spPr>
          <a:xfrm>
            <a:off x="7552046" y="1382970"/>
            <a:ext cx="4639954" cy="2914038"/>
          </a:xfrm>
          <a:prstGeom prst="rect">
            <a:avLst/>
          </a:prstGeom>
          <a:effectLst>
            <a:softEdge rad="533400"/>
          </a:effectLst>
        </p:spPr>
      </p:pic>
      <p:pic>
        <p:nvPicPr>
          <p:cNvPr id="7" name="Picture 6" descr="ircles-figure.png">
            <a:extLst>
              <a:ext uri="{FF2B5EF4-FFF2-40B4-BE49-F238E27FC236}">
                <a16:creationId xmlns:a16="http://schemas.microsoft.com/office/drawing/2014/main" id="{F11B7F1D-FB37-4D71-B3EE-1EA0224A82B8}"/>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7783450" y="3891078"/>
            <a:ext cx="4408550" cy="2966922"/>
          </a:xfrm>
          <a:prstGeom prst="rect">
            <a:avLst/>
          </a:prstGeom>
          <a:noFill/>
          <a:effectLst>
            <a:softEdge rad="5334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F7CCA4C-B4E7-4FB6-B772-FC82FDFC7778}"/>
              </a:ext>
            </a:extLst>
          </p:cNvPr>
          <p:cNvSpPr>
            <a:spLocks noGrp="1"/>
          </p:cNvSpPr>
          <p:nvPr>
            <p:ph type="title"/>
          </p:nvPr>
        </p:nvSpPr>
        <p:spPr>
          <a:xfrm>
            <a:off x="1389459" y="430800"/>
            <a:ext cx="9941559" cy="1311664"/>
          </a:xfrm>
        </p:spPr>
        <p:txBody>
          <a:bodyPr>
            <a:normAutofit/>
          </a:bodyPr>
          <a:lstStyle/>
          <a:p>
            <a:r>
              <a:rPr lang="en-US" sz="4000" b="1" dirty="0">
                <a:solidFill>
                  <a:schemeClr val="accent2">
                    <a:lumMod val="75000"/>
                  </a:schemeClr>
                </a:solidFill>
                <a:latin typeface="LatoWeb"/>
              </a:rPr>
              <a:t>Why is New World Talent different?</a:t>
            </a:r>
            <a:endParaRPr lang="en-GB" sz="4000" b="1" dirty="0">
              <a:solidFill>
                <a:schemeClr val="accent2">
                  <a:lumMod val="75000"/>
                </a:schemeClr>
              </a:solidFill>
              <a:latin typeface="LatoWeb"/>
            </a:endParaRPr>
          </a:p>
        </p:txBody>
      </p:sp>
      <p:sp>
        <p:nvSpPr>
          <p:cNvPr id="3" name="Content Placeholder 2">
            <a:extLst>
              <a:ext uri="{FF2B5EF4-FFF2-40B4-BE49-F238E27FC236}">
                <a16:creationId xmlns:a16="http://schemas.microsoft.com/office/drawing/2014/main" id="{EE45A6FB-D3A4-4A32-B679-D5D62854EA5D}"/>
              </a:ext>
            </a:extLst>
          </p:cNvPr>
          <p:cNvSpPr>
            <a:spLocks noGrp="1"/>
          </p:cNvSpPr>
          <p:nvPr>
            <p:ph idx="1"/>
          </p:nvPr>
        </p:nvSpPr>
        <p:spPr>
          <a:xfrm>
            <a:off x="650283" y="2211816"/>
            <a:ext cx="6786061" cy="4215384"/>
          </a:xfrm>
        </p:spPr>
        <p:txBody>
          <a:bodyPr anchor="ctr">
            <a:normAutofit fontScale="92500" lnSpcReduction="10000"/>
          </a:bodyPr>
          <a:lstStyle/>
          <a:p>
            <a:r>
              <a:rPr lang="en-US" sz="2000" b="1" dirty="0">
                <a:solidFill>
                  <a:srgbClr val="000000"/>
                </a:solidFill>
              </a:rPr>
              <a:t>It presents topics in many different ways, with options, and not just through video talks</a:t>
            </a:r>
            <a:r>
              <a:rPr lang="en-US" sz="2000" dirty="0">
                <a:solidFill>
                  <a:srgbClr val="000000"/>
                </a:solidFill>
              </a:rPr>
              <a:t> to create engaging learning for all learning preferences.</a:t>
            </a:r>
          </a:p>
          <a:p>
            <a:r>
              <a:rPr lang="en-US" sz="2000" b="1" dirty="0">
                <a:solidFill>
                  <a:srgbClr val="000000"/>
                </a:solidFill>
              </a:rPr>
              <a:t>Every topic and every idea are illustrated with real-life examples and case studies.</a:t>
            </a:r>
          </a:p>
          <a:p>
            <a:r>
              <a:rPr lang="en-US" sz="2000" dirty="0">
                <a:solidFill>
                  <a:srgbClr val="000000"/>
                </a:solidFill>
              </a:rPr>
              <a:t>Extensive resources and templates ready for workplace application</a:t>
            </a:r>
          </a:p>
          <a:p>
            <a:r>
              <a:rPr lang="en-US" sz="2000" b="1" dirty="0">
                <a:solidFill>
                  <a:srgbClr val="000000"/>
                </a:solidFill>
              </a:rPr>
              <a:t>A wide variety of practical exercises and activities to enhance learning and help you at work</a:t>
            </a:r>
          </a:p>
          <a:p>
            <a:r>
              <a:rPr lang="en-US" sz="2000" dirty="0">
                <a:solidFill>
                  <a:srgbClr val="000000"/>
                </a:solidFill>
              </a:rPr>
              <a:t>An ePortfolio means you can take notes, and develop your organization's action plan whilst engaging with the resources</a:t>
            </a:r>
          </a:p>
          <a:p>
            <a:r>
              <a:rPr lang="en-US" sz="2000" dirty="0">
                <a:solidFill>
                  <a:srgbClr val="000000"/>
                </a:solidFill>
              </a:rPr>
              <a:t>It can be tailored to a variety of needs e.g. as a basic course, with a practical focus or with an academic focus</a:t>
            </a:r>
          </a:p>
          <a:p>
            <a:r>
              <a:rPr lang="en-US" sz="2000" dirty="0">
                <a:solidFill>
                  <a:srgbClr val="000000"/>
                </a:solidFill>
              </a:rPr>
              <a:t>It is suitable for team learning and strategy development</a:t>
            </a:r>
          </a:p>
          <a:p>
            <a:pPr marL="0" indent="0">
              <a:buNone/>
            </a:pPr>
            <a:endParaRPr lang="en-US" sz="2000" dirty="0">
              <a:solidFill>
                <a:srgbClr val="000000"/>
              </a:solidFill>
            </a:endParaRPr>
          </a:p>
          <a:p>
            <a:endParaRPr lang="en-GB" sz="2000" dirty="0">
              <a:solidFill>
                <a:srgbClr val="000000"/>
              </a:solidFill>
            </a:endParaRPr>
          </a:p>
          <a:p>
            <a:endParaRPr lang="en-GB" sz="2000" dirty="0">
              <a:solidFill>
                <a:srgbClr val="000000"/>
              </a:solidFill>
            </a:endParaRPr>
          </a:p>
        </p:txBody>
      </p:sp>
      <p:pic>
        <p:nvPicPr>
          <p:cNvPr id="14" name="Audio 13">
            <a:hlinkClick r:id="" action="ppaction://media"/>
            <a:extLst>
              <a:ext uri="{FF2B5EF4-FFF2-40B4-BE49-F238E27FC236}">
                <a16:creationId xmlns:a16="http://schemas.microsoft.com/office/drawing/2014/main" id="{34EAC912-34C4-42C5-AC08-65E648C32E7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827359036"/>
      </p:ext>
    </p:extLst>
  </p:cSld>
  <p:clrMapOvr>
    <a:masterClrMapping/>
  </p:clrMapOvr>
  <mc:AlternateContent xmlns:mc="http://schemas.openxmlformats.org/markup-compatibility/2006" xmlns:p14="http://schemas.microsoft.com/office/powerpoint/2010/main">
    <mc:Choice Requires="p14">
      <p:transition spd="slow" p14:dur="2000" advTm="63007"/>
    </mc:Choice>
    <mc:Fallback xmlns="">
      <p:transition spd="slow" advTm="630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FFCC35-6D0C-4EEF-AED2-B74B1925BDB2}"/>
              </a:ext>
            </a:extLst>
          </p:cNvPr>
          <p:cNvPicPr>
            <a:picLocks noChangeAspect="1"/>
          </p:cNvPicPr>
          <p:nvPr/>
        </p:nvPicPr>
        <p:blipFill rotWithShape="1">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rcRect l="2843" r="963" b="2"/>
          <a:stretch/>
        </p:blipFill>
        <p:spPr>
          <a:xfrm>
            <a:off x="8294651" y="3137934"/>
            <a:ext cx="3577310" cy="2452161"/>
          </a:xfrm>
          <a:prstGeom prst="rect">
            <a:avLst/>
          </a:prstGeom>
        </p:spPr>
      </p:pic>
      <p:pic>
        <p:nvPicPr>
          <p:cNvPr id="7" name="Picture 6" descr="ircles-figure.png">
            <a:extLst>
              <a:ext uri="{FF2B5EF4-FFF2-40B4-BE49-F238E27FC236}">
                <a16:creationId xmlns:a16="http://schemas.microsoft.com/office/drawing/2014/main" id="{F11B7F1D-FB37-4D71-B3EE-1EA0224A82B8}"/>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285524" y="473724"/>
            <a:ext cx="3586436" cy="17321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F7CCA4C-B4E7-4FB6-B772-FC82FDFC7778}"/>
              </a:ext>
            </a:extLst>
          </p:cNvPr>
          <p:cNvSpPr>
            <a:spLocks noGrp="1"/>
          </p:cNvSpPr>
          <p:nvPr>
            <p:ph type="title"/>
          </p:nvPr>
        </p:nvSpPr>
        <p:spPr>
          <a:xfrm>
            <a:off x="556181" y="472184"/>
            <a:ext cx="6204984" cy="1344975"/>
          </a:xfrm>
        </p:spPr>
        <p:txBody>
          <a:bodyPr>
            <a:normAutofit/>
          </a:bodyPr>
          <a:lstStyle/>
          <a:p>
            <a:r>
              <a:rPr lang="en-US" sz="4000" b="1" dirty="0">
                <a:solidFill>
                  <a:schemeClr val="accent2">
                    <a:lumMod val="75000"/>
                  </a:schemeClr>
                </a:solidFill>
              </a:rPr>
              <a:t>We are keen to collaborate</a:t>
            </a:r>
            <a:endParaRPr lang="en-GB" sz="4000" b="1" dirty="0">
              <a:solidFill>
                <a:schemeClr val="accent2">
                  <a:lumMod val="75000"/>
                </a:schemeClr>
              </a:solidFill>
            </a:endParaRPr>
          </a:p>
        </p:txBody>
      </p:sp>
      <p:sp>
        <p:nvSpPr>
          <p:cNvPr id="3" name="Content Placeholder 2">
            <a:extLst>
              <a:ext uri="{FF2B5EF4-FFF2-40B4-BE49-F238E27FC236}">
                <a16:creationId xmlns:a16="http://schemas.microsoft.com/office/drawing/2014/main" id="{EE45A6FB-D3A4-4A32-B679-D5D62854EA5D}"/>
              </a:ext>
            </a:extLst>
          </p:cNvPr>
          <p:cNvSpPr>
            <a:spLocks noGrp="1"/>
          </p:cNvSpPr>
          <p:nvPr>
            <p:ph idx="1"/>
          </p:nvPr>
        </p:nvSpPr>
        <p:spPr>
          <a:xfrm>
            <a:off x="556181" y="1610533"/>
            <a:ext cx="7484883" cy="5167339"/>
          </a:xfrm>
        </p:spPr>
        <p:txBody>
          <a:bodyPr>
            <a:normAutofit fontScale="62500" lnSpcReduction="20000"/>
          </a:bodyPr>
          <a:lstStyle/>
          <a:p>
            <a:r>
              <a:rPr lang="en-GB" sz="2600" dirty="0"/>
              <a:t>A wealth of content</a:t>
            </a:r>
          </a:p>
          <a:p>
            <a:pPr marL="0" indent="0">
              <a:lnSpc>
                <a:spcPct val="120000"/>
              </a:lnSpc>
              <a:buNone/>
            </a:pPr>
            <a:r>
              <a:rPr lang="en-GB" sz="2200" dirty="0"/>
              <a:t>The content can be broken into micro-learning, kept as a suite of four courses, or somewhere in between. You can pick and choose from the content to suit your purposes. We are also happy for you to add your own content, or content of other authors or commentators. We are completely flexible</a:t>
            </a:r>
            <a:r>
              <a:rPr lang="en-GB" sz="1800" dirty="0"/>
              <a:t>.</a:t>
            </a:r>
          </a:p>
          <a:p>
            <a:r>
              <a:rPr lang="en-GB" sz="2600" dirty="0"/>
              <a:t>Redesign and brand</a:t>
            </a:r>
          </a:p>
          <a:p>
            <a:pPr marL="0" indent="0">
              <a:lnSpc>
                <a:spcPct val="120000"/>
              </a:lnSpc>
              <a:buNone/>
            </a:pPr>
            <a:r>
              <a:rPr lang="en-GB" sz="2200" dirty="0"/>
              <a:t>We have paid much attention to the look and feel of the courses. However, we are happy for the courses to be rebranded, and redesigned.</a:t>
            </a:r>
          </a:p>
          <a:p>
            <a:r>
              <a:rPr lang="en-GB" sz="2600" dirty="0"/>
              <a:t>Regular updating – </a:t>
            </a:r>
            <a:r>
              <a:rPr lang="en-GB" sz="2600" b="1" dirty="0"/>
              <a:t>now updated to Coronavirus era</a:t>
            </a:r>
          </a:p>
          <a:p>
            <a:pPr marL="0" indent="0">
              <a:lnSpc>
                <a:spcPct val="120000"/>
              </a:lnSpc>
              <a:buNone/>
            </a:pPr>
            <a:r>
              <a:rPr lang="en-GB" sz="2200" dirty="0"/>
              <a:t>The courses are all </a:t>
            </a:r>
            <a:r>
              <a:rPr lang="en-GB" sz="2200" b="1" dirty="0"/>
              <a:t>completely up-to-date but new ideas and approaches are being developed all the time.</a:t>
            </a:r>
            <a:r>
              <a:rPr lang="en-GB" sz="2200" dirty="0"/>
              <a:t> We are happy to find a basis of collaboration where we keep the courses updated for you. </a:t>
            </a:r>
          </a:p>
          <a:p>
            <a:r>
              <a:rPr lang="en-GB" sz="2600" dirty="0"/>
              <a:t>Add-ons</a:t>
            </a:r>
          </a:p>
          <a:p>
            <a:pPr marL="0" indent="0">
              <a:lnSpc>
                <a:spcPct val="120000"/>
              </a:lnSpc>
              <a:buNone/>
            </a:pPr>
            <a:r>
              <a:rPr lang="en-GB" sz="2200" dirty="0"/>
              <a:t>The courses are designed for asynchronous learning. Possible add-ons include, facilitated group working either online, or in a physical classroom, webinars, personal tutoring, marking and assessment of assignments. We are happy to provide these services, if required.</a:t>
            </a:r>
          </a:p>
          <a:p>
            <a:pPr>
              <a:lnSpc>
                <a:spcPct val="120000"/>
              </a:lnSpc>
            </a:pPr>
            <a:r>
              <a:rPr lang="en-GB" sz="2600" dirty="0"/>
              <a:t>Platform and Learning Management System</a:t>
            </a:r>
          </a:p>
          <a:p>
            <a:pPr marL="0" indent="0">
              <a:lnSpc>
                <a:spcPct val="120000"/>
              </a:lnSpc>
              <a:buNone/>
            </a:pPr>
            <a:r>
              <a:rPr lang="en-GB" sz="2200" dirty="0"/>
              <a:t>The courses are currently hosted on the Canvas platform and have a full LMS . The content can be migrated to your platform if you require.</a:t>
            </a:r>
          </a:p>
          <a:p>
            <a:pPr marL="0" indent="0">
              <a:buNone/>
            </a:pPr>
            <a:endParaRPr lang="en-GB" sz="2200" dirty="0"/>
          </a:p>
          <a:p>
            <a:pPr marL="0" indent="0">
              <a:buNone/>
            </a:pPr>
            <a:endParaRPr lang="en-GB" sz="1600" dirty="0"/>
          </a:p>
          <a:p>
            <a:pPr marL="0" indent="0">
              <a:buNone/>
            </a:pPr>
            <a:endParaRPr lang="en-GB" sz="1600" dirty="0"/>
          </a:p>
          <a:p>
            <a:pPr marL="0" indent="0">
              <a:buNone/>
            </a:pPr>
            <a:endParaRPr lang="en-GB" sz="1600" dirty="0"/>
          </a:p>
        </p:txBody>
      </p:sp>
      <p:sp>
        <p:nvSpPr>
          <p:cNvPr id="6" name="TextBox 5">
            <a:extLst>
              <a:ext uri="{FF2B5EF4-FFF2-40B4-BE49-F238E27FC236}">
                <a16:creationId xmlns:a16="http://schemas.microsoft.com/office/drawing/2014/main" id="{525DCAFC-046D-4D27-BFD0-1CA751BC8463}"/>
              </a:ext>
            </a:extLst>
          </p:cNvPr>
          <p:cNvSpPr txBox="1"/>
          <p:nvPr/>
        </p:nvSpPr>
        <p:spPr>
          <a:xfrm>
            <a:off x="9564919" y="5708855"/>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5" tooltip="http://eaphumanresources.wikispaces.com/HR+Development+Practices"/>
              </a:rPr>
              <a:t>This Photo</a:t>
            </a:r>
            <a:r>
              <a:rPr lang="en-GB" sz="700">
                <a:solidFill>
                  <a:srgbClr val="FFFFFF"/>
                </a:solidFill>
              </a:rPr>
              <a:t> by Unknown Author is licensed under </a:t>
            </a:r>
            <a:r>
              <a:rPr lang="en-GB" sz="700">
                <a:solidFill>
                  <a:srgbClr val="FFFFFF"/>
                </a:solidFill>
                <a:hlinkClick r:id="rId7" tooltip="https://creativecommons.org/licenses/by-sa/3.0/"/>
              </a:rPr>
              <a:t>CC BY-SA</a:t>
            </a:r>
            <a:endParaRPr lang="en-GB" sz="700">
              <a:solidFill>
                <a:srgbClr val="FFFFFF"/>
              </a:solidFill>
            </a:endParaRPr>
          </a:p>
        </p:txBody>
      </p:sp>
      <p:pic>
        <p:nvPicPr>
          <p:cNvPr id="4" name="Audio 3">
            <a:hlinkClick r:id="" action="ppaction://media"/>
            <a:extLst>
              <a:ext uri="{FF2B5EF4-FFF2-40B4-BE49-F238E27FC236}">
                <a16:creationId xmlns:a16="http://schemas.microsoft.com/office/drawing/2014/main" id="{81E47237-A20B-45F4-ADBD-1FBD2E402FD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4277411170"/>
      </p:ext>
    </p:extLst>
  </p:cSld>
  <p:clrMapOvr>
    <a:masterClrMapping/>
  </p:clrMapOvr>
  <mc:AlternateContent xmlns:mc="http://schemas.openxmlformats.org/markup-compatibility/2006" xmlns:p14="http://schemas.microsoft.com/office/powerpoint/2010/main">
    <mc:Choice Requires="p14">
      <p:transition spd="slow" p14:dur="2000" advTm="89145"/>
    </mc:Choice>
    <mc:Fallback xmlns="">
      <p:transition spd="slow" advTm="891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6" descr="ircles-figure.png">
            <a:extLst>
              <a:ext uri="{FF2B5EF4-FFF2-40B4-BE49-F238E27FC236}">
                <a16:creationId xmlns:a16="http://schemas.microsoft.com/office/drawing/2014/main" id="{96BB63DF-BEE2-4273-82AC-6C51D4B9FA7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077" y="174734"/>
            <a:ext cx="3076575" cy="14859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6DA0FAC-8584-4B48-AB25-A911ECAF9D78}"/>
              </a:ext>
            </a:extLst>
          </p:cNvPr>
          <p:cNvSpPr>
            <a:spLocks noGrp="1"/>
          </p:cNvSpPr>
          <p:nvPr>
            <p:ph type="title"/>
          </p:nvPr>
        </p:nvSpPr>
        <p:spPr>
          <a:xfrm>
            <a:off x="1942869" y="440751"/>
            <a:ext cx="8306261" cy="930447"/>
          </a:xfrm>
        </p:spPr>
        <p:txBody>
          <a:bodyPr vert="horz" lIns="91440" tIns="45720" rIns="91440" bIns="45720" rtlCol="0" anchor="b">
            <a:normAutofit/>
          </a:bodyPr>
          <a:lstStyle/>
          <a:p>
            <a:pPr algn="ctr"/>
            <a:r>
              <a:rPr lang="en-US" sz="3000" dirty="0">
                <a:solidFill>
                  <a:srgbClr val="FFFFFF"/>
                </a:solidFill>
              </a:rPr>
              <a:t>New World Talent aligns with all professional standards</a:t>
            </a:r>
          </a:p>
        </p:txBody>
      </p:sp>
      <p:pic>
        <p:nvPicPr>
          <p:cNvPr id="6" name="Content Placeholder 5" descr="A screenshot of a cell phone&#10;&#10;Description automatically generated">
            <a:extLst>
              <a:ext uri="{FF2B5EF4-FFF2-40B4-BE49-F238E27FC236}">
                <a16:creationId xmlns:a16="http://schemas.microsoft.com/office/drawing/2014/main" id="{0285D01C-B9A1-2A4D-98B1-3E627C00CF40}"/>
              </a:ext>
            </a:extLst>
          </p:cNvPr>
          <p:cNvPicPr>
            <a:picLocks noGrp="1" noChangeAspect="1"/>
          </p:cNvPicPr>
          <p:nvPr>
            <p:ph idx="1"/>
          </p:nvPr>
        </p:nvPicPr>
        <p:blipFill>
          <a:blip r:embed="rId5" cstate="screen">
            <a:extLst>
              <a:ext uri="{28A0092B-C50C-407E-A947-70E740481C1C}">
                <a14:useLocalDpi xmlns:a14="http://schemas.microsoft.com/office/drawing/2010/main"/>
              </a:ext>
            </a:extLst>
          </a:blip>
          <a:stretch>
            <a:fillRect/>
          </a:stretch>
        </p:blipFill>
        <p:spPr>
          <a:xfrm>
            <a:off x="7157727" y="2144991"/>
            <a:ext cx="4390108" cy="4514251"/>
          </a:xfrm>
          <a:prstGeom prst="rect">
            <a:avLst/>
          </a:prstGeom>
        </p:spPr>
      </p:pic>
      <p:sp>
        <p:nvSpPr>
          <p:cNvPr id="3" name="TextBox 2">
            <a:extLst>
              <a:ext uri="{FF2B5EF4-FFF2-40B4-BE49-F238E27FC236}">
                <a16:creationId xmlns:a16="http://schemas.microsoft.com/office/drawing/2014/main" id="{DC9C1601-813D-E441-BD00-B100019EB88C}"/>
              </a:ext>
            </a:extLst>
          </p:cNvPr>
          <p:cNvSpPr txBox="1"/>
          <p:nvPr/>
        </p:nvSpPr>
        <p:spPr>
          <a:xfrm>
            <a:off x="291009" y="2563988"/>
            <a:ext cx="6583913" cy="830997"/>
          </a:xfrm>
          <a:prstGeom prst="rect">
            <a:avLst/>
          </a:prstGeom>
          <a:noFill/>
        </p:spPr>
        <p:txBody>
          <a:bodyPr wrap="square" rtlCol="0">
            <a:spAutoFit/>
          </a:bodyPr>
          <a:lstStyle/>
          <a:p>
            <a:r>
              <a:rPr lang="en-US" sz="2400" dirty="0"/>
              <a:t>The courses align with CIPD, SHRM, HRCI, and CHRP standards</a:t>
            </a:r>
          </a:p>
        </p:txBody>
      </p:sp>
      <p:sp>
        <p:nvSpPr>
          <p:cNvPr id="5" name="TextBox 4">
            <a:extLst>
              <a:ext uri="{FF2B5EF4-FFF2-40B4-BE49-F238E27FC236}">
                <a16:creationId xmlns:a16="http://schemas.microsoft.com/office/drawing/2014/main" id="{E1B8A5D9-1211-CD42-9EA3-FF89EF445357}"/>
              </a:ext>
            </a:extLst>
          </p:cNvPr>
          <p:cNvSpPr txBox="1"/>
          <p:nvPr/>
        </p:nvSpPr>
        <p:spPr>
          <a:xfrm>
            <a:off x="7747915" y="1739894"/>
            <a:ext cx="3209731" cy="461665"/>
          </a:xfrm>
          <a:prstGeom prst="rect">
            <a:avLst/>
          </a:prstGeom>
          <a:noFill/>
        </p:spPr>
        <p:txBody>
          <a:bodyPr wrap="square" rtlCol="0">
            <a:spAutoFit/>
          </a:bodyPr>
          <a:lstStyle/>
          <a:p>
            <a:pPr algn="ctr"/>
            <a:r>
              <a:rPr lang="en-US" sz="2400" b="1" dirty="0"/>
              <a:t>CIPD</a:t>
            </a:r>
          </a:p>
        </p:txBody>
      </p:sp>
      <p:sp>
        <p:nvSpPr>
          <p:cNvPr id="7" name="TextBox 6">
            <a:extLst>
              <a:ext uri="{FF2B5EF4-FFF2-40B4-BE49-F238E27FC236}">
                <a16:creationId xmlns:a16="http://schemas.microsoft.com/office/drawing/2014/main" id="{8949E3A2-A61B-D34F-B8B9-1430EACD6493}"/>
              </a:ext>
            </a:extLst>
          </p:cNvPr>
          <p:cNvSpPr txBox="1"/>
          <p:nvPr/>
        </p:nvSpPr>
        <p:spPr>
          <a:xfrm>
            <a:off x="291009" y="3801951"/>
            <a:ext cx="6353404" cy="1200329"/>
          </a:xfrm>
          <a:prstGeom prst="rect">
            <a:avLst/>
          </a:prstGeom>
          <a:noFill/>
        </p:spPr>
        <p:txBody>
          <a:bodyPr wrap="square" rtlCol="0">
            <a:spAutoFit/>
          </a:bodyPr>
          <a:lstStyle/>
          <a:p>
            <a:r>
              <a:rPr lang="en-US" sz="2400" dirty="0"/>
              <a:t>The courses align with </a:t>
            </a:r>
            <a:r>
              <a:rPr lang="en-US" sz="2400" b="1" dirty="0"/>
              <a:t>all</a:t>
            </a:r>
            <a:r>
              <a:rPr lang="en-US" sz="2400" dirty="0"/>
              <a:t> impact levels of CIPD’s new Profession Map, enabling the practitioner to benchmark against the highest standards</a:t>
            </a:r>
          </a:p>
        </p:txBody>
      </p:sp>
      <p:sp>
        <p:nvSpPr>
          <p:cNvPr id="9" name="Rectangle 8">
            <a:extLst>
              <a:ext uri="{FF2B5EF4-FFF2-40B4-BE49-F238E27FC236}">
                <a16:creationId xmlns:a16="http://schemas.microsoft.com/office/drawing/2014/main" id="{16E075C3-59A1-423B-B798-65EA06990C04}"/>
              </a:ext>
            </a:extLst>
          </p:cNvPr>
          <p:cNvSpPr/>
          <p:nvPr/>
        </p:nvSpPr>
        <p:spPr>
          <a:xfrm>
            <a:off x="3120271" y="244254"/>
            <a:ext cx="9549353" cy="1323439"/>
          </a:xfrm>
          <a:prstGeom prst="rect">
            <a:avLst/>
          </a:prstGeom>
        </p:spPr>
        <p:txBody>
          <a:bodyPr wrap="square">
            <a:spAutoFit/>
          </a:bodyPr>
          <a:lstStyle/>
          <a:p>
            <a:r>
              <a:rPr lang="en-US" sz="4000" b="1" dirty="0">
                <a:solidFill>
                  <a:schemeClr val="accent2">
                    <a:lumMod val="75000"/>
                  </a:schemeClr>
                </a:solidFill>
                <a:latin typeface="LatoWeb" charset="0"/>
              </a:rPr>
              <a:t>New World Talent aligns with all professional standards</a:t>
            </a:r>
            <a:endParaRPr lang="en-GB" sz="4000" b="1" dirty="0"/>
          </a:p>
        </p:txBody>
      </p:sp>
      <p:pic>
        <p:nvPicPr>
          <p:cNvPr id="10" name="Audio 9">
            <a:hlinkClick r:id="" action="ppaction://media"/>
            <a:extLst>
              <a:ext uri="{FF2B5EF4-FFF2-40B4-BE49-F238E27FC236}">
                <a16:creationId xmlns:a16="http://schemas.microsoft.com/office/drawing/2014/main" id="{1C7DD10A-1D8B-4F78-9E5F-D457E165142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3729870065"/>
      </p:ext>
    </p:extLst>
  </p:cSld>
  <p:clrMapOvr>
    <a:masterClrMapping/>
  </p:clrMapOvr>
  <mc:AlternateContent xmlns:mc="http://schemas.openxmlformats.org/markup-compatibility/2006" xmlns:p14="http://schemas.microsoft.com/office/powerpoint/2010/main">
    <mc:Choice Requires="p14">
      <p:transition spd="slow" p14:dur="2000" advTm="22844"/>
    </mc:Choice>
    <mc:Fallback xmlns="">
      <p:transition spd="slow" advTm="228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FE0BF-F113-496B-8AC3-18A0DA5428F1}"/>
              </a:ext>
            </a:extLst>
          </p:cNvPr>
          <p:cNvSpPr>
            <a:spLocks noGrp="1"/>
          </p:cNvSpPr>
          <p:nvPr>
            <p:ph type="title"/>
          </p:nvPr>
        </p:nvSpPr>
        <p:spPr/>
        <p:txBody>
          <a:bodyPr/>
          <a:lstStyle/>
          <a:p>
            <a:r>
              <a:rPr lang="en-US" dirty="0"/>
              <a:t>The Courses</a:t>
            </a:r>
            <a:endParaRPr lang="en-GB" dirty="0"/>
          </a:p>
        </p:txBody>
      </p:sp>
      <p:sp>
        <p:nvSpPr>
          <p:cNvPr id="5" name="Text Placeholder 4">
            <a:extLst>
              <a:ext uri="{FF2B5EF4-FFF2-40B4-BE49-F238E27FC236}">
                <a16:creationId xmlns:a16="http://schemas.microsoft.com/office/drawing/2014/main" id="{5981AC22-ACDF-4CDD-B130-D2542E54FD39}"/>
              </a:ext>
            </a:extLst>
          </p:cNvPr>
          <p:cNvSpPr>
            <a:spLocks noGrp="1"/>
          </p:cNvSpPr>
          <p:nvPr>
            <p:ph type="body" idx="1"/>
          </p:nvPr>
        </p:nvSpPr>
        <p:spPr/>
        <p:txBody>
          <a:bodyPr/>
          <a:lstStyle/>
          <a:p>
            <a:endParaRPr lang="en-GB" dirty="0"/>
          </a:p>
        </p:txBody>
      </p:sp>
      <p:pic>
        <p:nvPicPr>
          <p:cNvPr id="7" name="Picture 6" descr="ircles-figure.png">
            <a:extLst>
              <a:ext uri="{FF2B5EF4-FFF2-40B4-BE49-F238E27FC236}">
                <a16:creationId xmlns:a16="http://schemas.microsoft.com/office/drawing/2014/main" id="{31E6D77B-7267-459F-A96C-BAAA62D3784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20126" y="2476500"/>
            <a:ext cx="6337509" cy="3060839"/>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a:extLst>
              <a:ext uri="{FF2B5EF4-FFF2-40B4-BE49-F238E27FC236}">
                <a16:creationId xmlns:a16="http://schemas.microsoft.com/office/drawing/2014/main" id="{DEEFC2CC-8A4E-4620-95A8-71FAD48867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2986664296"/>
      </p:ext>
    </p:extLst>
  </p:cSld>
  <p:clrMapOvr>
    <a:masterClrMapping/>
  </p:clrMapOvr>
  <mc:AlternateContent xmlns:mc="http://schemas.openxmlformats.org/markup-compatibility/2006" xmlns:p14="http://schemas.microsoft.com/office/powerpoint/2010/main">
    <mc:Choice Requires="p14">
      <p:transition spd="slow" p14:dur="2000" advTm="3440"/>
    </mc:Choice>
    <mc:Fallback xmlns="">
      <p:transition spd="slow" advTm="3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7934" y="1324729"/>
            <a:ext cx="12036291" cy="3211603"/>
          </a:xfrm>
          <a:prstGeom prst="rect">
            <a:avLst/>
          </a:prstGeom>
        </p:spPr>
      </p:pic>
      <p:sp>
        <p:nvSpPr>
          <p:cNvPr id="4" name="TextBox 3"/>
          <p:cNvSpPr txBox="1"/>
          <p:nvPr/>
        </p:nvSpPr>
        <p:spPr>
          <a:xfrm>
            <a:off x="1287128" y="4541139"/>
            <a:ext cx="8201891" cy="1754326"/>
          </a:xfrm>
          <a:prstGeom prst="rect">
            <a:avLst/>
          </a:prstGeom>
          <a:noFill/>
        </p:spPr>
        <p:txBody>
          <a:bodyPr wrap="square" rtlCol="0">
            <a:spAutoFit/>
          </a:bodyPr>
          <a:lstStyle/>
          <a:p>
            <a:r>
              <a:rPr lang="en-US" dirty="0"/>
              <a:t>1.1 What is talent management, and who is it for?</a:t>
            </a:r>
          </a:p>
          <a:p>
            <a:r>
              <a:rPr lang="en-US" dirty="0"/>
              <a:t>1.2 Why is talent management important?</a:t>
            </a:r>
          </a:p>
          <a:p>
            <a:r>
              <a:rPr lang="en-US" dirty="0"/>
              <a:t>1.3 Why do we need a strategy for talent management?</a:t>
            </a:r>
          </a:p>
          <a:p>
            <a:r>
              <a:rPr lang="en-US" dirty="0"/>
              <a:t>1.4 The Four-Point Framework</a:t>
            </a:r>
          </a:p>
          <a:p>
            <a:r>
              <a:rPr lang="en-US" dirty="0"/>
              <a:t>1.5 Let’s draw up your talent strategy</a:t>
            </a:r>
          </a:p>
          <a:p>
            <a:r>
              <a:rPr lang="en-US" dirty="0"/>
              <a:t>1.6 How do we measure success?</a:t>
            </a:r>
          </a:p>
        </p:txBody>
      </p:sp>
      <p:sp>
        <p:nvSpPr>
          <p:cNvPr id="3" name="TextBox 2">
            <a:extLst>
              <a:ext uri="{FF2B5EF4-FFF2-40B4-BE49-F238E27FC236}">
                <a16:creationId xmlns:a16="http://schemas.microsoft.com/office/drawing/2014/main" id="{DC9435FA-9F0C-4D4D-817B-EDF23EA5558A}"/>
              </a:ext>
            </a:extLst>
          </p:cNvPr>
          <p:cNvSpPr txBox="1"/>
          <p:nvPr/>
        </p:nvSpPr>
        <p:spPr>
          <a:xfrm>
            <a:off x="132661" y="440141"/>
            <a:ext cx="11926678" cy="769441"/>
          </a:xfrm>
          <a:prstGeom prst="rect">
            <a:avLst/>
          </a:prstGeom>
          <a:noFill/>
        </p:spPr>
        <p:txBody>
          <a:bodyPr wrap="square" rtlCol="0">
            <a:spAutoFit/>
          </a:bodyPr>
          <a:lstStyle/>
          <a:p>
            <a:r>
              <a:rPr lang="en-US" sz="4400" b="1" dirty="0">
                <a:solidFill>
                  <a:schemeClr val="accent2">
                    <a:lumMod val="75000"/>
                  </a:schemeClr>
                </a:solidFill>
                <a:latin typeface="+mj-lt"/>
              </a:rPr>
              <a:t>Course 1: International Talent Management Strategy</a:t>
            </a:r>
            <a:endParaRPr lang="en-GB" sz="4400" b="1" dirty="0">
              <a:solidFill>
                <a:schemeClr val="accent2">
                  <a:lumMod val="75000"/>
                </a:schemeClr>
              </a:solidFill>
              <a:latin typeface="+mj-lt"/>
            </a:endParaRPr>
          </a:p>
        </p:txBody>
      </p:sp>
      <p:pic>
        <p:nvPicPr>
          <p:cNvPr id="5" name="Picture 4">
            <a:extLst>
              <a:ext uri="{FF2B5EF4-FFF2-40B4-BE49-F238E27FC236}">
                <a16:creationId xmlns:a16="http://schemas.microsoft.com/office/drawing/2014/main" id="{F08C5D47-35A7-4AD8-B2B1-AB08E747117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53877" y="4541139"/>
            <a:ext cx="3400189" cy="1639179"/>
          </a:xfrm>
          <a:prstGeom prst="rect">
            <a:avLst/>
          </a:prstGeom>
        </p:spPr>
      </p:pic>
      <p:pic>
        <p:nvPicPr>
          <p:cNvPr id="6" name="Audio 5">
            <a:hlinkClick r:id="" action="ppaction://media"/>
            <a:extLst>
              <a:ext uri="{FF2B5EF4-FFF2-40B4-BE49-F238E27FC236}">
                <a16:creationId xmlns:a16="http://schemas.microsoft.com/office/drawing/2014/main" id="{D6FA24AA-2F85-4464-A748-D79E10C7D68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3444862892"/>
      </p:ext>
    </p:extLst>
  </p:cSld>
  <p:clrMapOvr>
    <a:masterClrMapping/>
  </p:clrMapOvr>
  <mc:AlternateContent xmlns:mc="http://schemas.openxmlformats.org/markup-compatibility/2006" xmlns:p14="http://schemas.microsoft.com/office/powerpoint/2010/main">
    <mc:Choice Requires="p14">
      <p:transition spd="slow" p14:dur="2000" advTm="62489"/>
    </mc:Choice>
    <mc:Fallback xmlns="">
      <p:transition spd="slow" advTm="62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807C2-7167-476B-B38D-656693AFFC54}"/>
              </a:ext>
            </a:extLst>
          </p:cNvPr>
          <p:cNvSpPr>
            <a:spLocks noGrp="1"/>
          </p:cNvSpPr>
          <p:nvPr>
            <p:ph type="title"/>
          </p:nvPr>
        </p:nvSpPr>
        <p:spPr/>
        <p:txBody>
          <a:bodyPr/>
          <a:lstStyle/>
          <a:p>
            <a:r>
              <a:rPr lang="en-US" b="1" dirty="0">
                <a:solidFill>
                  <a:schemeClr val="accent2">
                    <a:lumMod val="75000"/>
                  </a:schemeClr>
                </a:solidFill>
              </a:rPr>
              <a:t>Course 2: </a:t>
            </a:r>
            <a:r>
              <a:rPr lang="en-GB" b="1" dirty="0">
                <a:solidFill>
                  <a:schemeClr val="accent2">
                    <a:lumMod val="75000"/>
                  </a:schemeClr>
                </a:solidFill>
              </a:rPr>
              <a:t>Implement New World Talent</a:t>
            </a:r>
          </a:p>
        </p:txBody>
      </p:sp>
      <p:pic>
        <p:nvPicPr>
          <p:cNvPr id="4" name="Content Placeholder 3">
            <a:extLst>
              <a:ext uri="{FF2B5EF4-FFF2-40B4-BE49-F238E27FC236}">
                <a16:creationId xmlns:a16="http://schemas.microsoft.com/office/drawing/2014/main" id="{0AE4FEBB-8DED-48CD-A0DD-1F0D6053B60F}"/>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773373" y="1848360"/>
            <a:ext cx="11186341" cy="2926110"/>
          </a:xfrm>
          <a:prstGeom prst="rect">
            <a:avLst/>
          </a:prstGeom>
        </p:spPr>
      </p:pic>
      <p:sp>
        <p:nvSpPr>
          <p:cNvPr id="7" name="Rectangle 6">
            <a:extLst>
              <a:ext uri="{FF2B5EF4-FFF2-40B4-BE49-F238E27FC236}">
                <a16:creationId xmlns:a16="http://schemas.microsoft.com/office/drawing/2014/main" id="{9D4F18BB-6FF2-4FCD-9C14-0818343D2700}"/>
              </a:ext>
            </a:extLst>
          </p:cNvPr>
          <p:cNvSpPr/>
          <p:nvPr/>
        </p:nvSpPr>
        <p:spPr>
          <a:xfrm>
            <a:off x="1680838" y="4932142"/>
            <a:ext cx="8453483" cy="1200329"/>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2.1 Overview and recap of New World Talent</a:t>
            </a:r>
          </a:p>
          <a:p>
            <a:r>
              <a:rPr lang="en-GB" dirty="0">
                <a:latin typeface="Calibri" panose="020F0502020204030204" pitchFamily="34" charset="0"/>
                <a:cs typeface="Calibri" panose="020F0502020204030204" pitchFamily="34" charset="0"/>
              </a:rPr>
              <a:t>2.2 How to make talent management inclusive</a:t>
            </a:r>
          </a:p>
          <a:p>
            <a:r>
              <a:rPr lang="en-GB" dirty="0">
                <a:latin typeface="Calibri" panose="020F0502020204030204" pitchFamily="34" charset="0"/>
                <a:cs typeface="Calibri" panose="020F0502020204030204" pitchFamily="34" charset="0"/>
              </a:rPr>
              <a:t>2.3 How to identify talent for specific needs, such as future leaders</a:t>
            </a:r>
          </a:p>
          <a:p>
            <a:r>
              <a:rPr lang="en-GB" dirty="0">
                <a:latin typeface="Calibri" panose="020F0502020204030204" pitchFamily="34" charset="0"/>
                <a:cs typeface="Calibri" panose="020F0502020204030204" pitchFamily="34" charset="0"/>
              </a:rPr>
              <a:t>2.4 Dynamic succession planning</a:t>
            </a:r>
            <a:endParaRPr lang="en-GB" i="0" dirty="0">
              <a:effectLst/>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1B3D5CC7-10F8-4507-A44E-C44B782C4987}"/>
              </a:ext>
            </a:extLst>
          </p:cNvPr>
          <p:cNvPicPr>
            <a:picLocks noChangeAspect="1"/>
          </p:cNvPicPr>
          <p:nvPr/>
        </p:nvPicPr>
        <p:blipFill>
          <a:blip r:embed="rId5"/>
          <a:stretch>
            <a:fillRect/>
          </a:stretch>
        </p:blipFill>
        <p:spPr>
          <a:xfrm>
            <a:off x="8271743" y="4774470"/>
            <a:ext cx="3401863" cy="1639966"/>
          </a:xfrm>
          <a:prstGeom prst="rect">
            <a:avLst/>
          </a:prstGeom>
        </p:spPr>
      </p:pic>
      <p:sp>
        <p:nvSpPr>
          <p:cNvPr id="10" name="Rectangle 9">
            <a:extLst>
              <a:ext uri="{FF2B5EF4-FFF2-40B4-BE49-F238E27FC236}">
                <a16:creationId xmlns:a16="http://schemas.microsoft.com/office/drawing/2014/main" id="{D25FEE7D-7DDB-4D2B-9067-3F67A4286E1A}"/>
              </a:ext>
            </a:extLst>
          </p:cNvPr>
          <p:cNvSpPr/>
          <p:nvPr/>
        </p:nvSpPr>
        <p:spPr>
          <a:xfrm>
            <a:off x="1457325" y="2572751"/>
            <a:ext cx="10216281" cy="73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9" name="TextBox 8">
            <a:extLst>
              <a:ext uri="{FF2B5EF4-FFF2-40B4-BE49-F238E27FC236}">
                <a16:creationId xmlns:a16="http://schemas.microsoft.com/office/drawing/2014/main" id="{14DC54A6-32A6-45DC-9C31-6B8CE9AD7C8F}"/>
              </a:ext>
            </a:extLst>
          </p:cNvPr>
          <p:cNvSpPr txBox="1"/>
          <p:nvPr/>
        </p:nvSpPr>
        <p:spPr>
          <a:xfrm>
            <a:off x="1670640" y="2609695"/>
            <a:ext cx="8463681" cy="1477328"/>
          </a:xfrm>
          <a:prstGeom prst="rect">
            <a:avLst/>
          </a:prstGeom>
          <a:noFill/>
        </p:spPr>
        <p:txBody>
          <a:bodyPr wrap="square" rtlCol="0">
            <a:spAutoFit/>
          </a:bodyPr>
          <a:lstStyle/>
          <a:p>
            <a:pPr marL="285750" indent="-285750">
              <a:buFont typeface="Arial" panose="020B0604020202020204" pitchFamily="34" charset="0"/>
              <a:buChar char="•"/>
            </a:pPr>
            <a:r>
              <a:rPr lang="en-US" dirty="0"/>
              <a:t>Know how to design processes to assess, develop and deploy people in line with organizational needs and their own aspirations</a:t>
            </a:r>
          </a:p>
          <a:p>
            <a:pPr marL="285750" indent="-285750">
              <a:buFont typeface="Arial" panose="020B0604020202020204" pitchFamily="34" charset="0"/>
              <a:buChar char="•"/>
            </a:pPr>
            <a:r>
              <a:rPr lang="en-US" dirty="0"/>
              <a:t>Know how to create dynamic succession planning</a:t>
            </a:r>
          </a:p>
          <a:p>
            <a:pPr marL="285750" indent="-285750">
              <a:buFont typeface="Arial" panose="020B0604020202020204" pitchFamily="34" charset="0"/>
              <a:buChar char="•"/>
            </a:pPr>
            <a:r>
              <a:rPr lang="en-US" dirty="0"/>
              <a:t>Create outstanding development opportunity for everyone</a:t>
            </a:r>
          </a:p>
          <a:p>
            <a:pPr marL="285750" indent="-285750">
              <a:buFont typeface="Arial" panose="020B0604020202020204" pitchFamily="34" charset="0"/>
              <a:buChar char="•"/>
            </a:pPr>
            <a:endParaRPr lang="en-GB" dirty="0"/>
          </a:p>
        </p:txBody>
      </p:sp>
      <p:pic>
        <p:nvPicPr>
          <p:cNvPr id="3" name="Audio 2">
            <a:hlinkClick r:id="" action="ppaction://media"/>
            <a:extLst>
              <a:ext uri="{FF2B5EF4-FFF2-40B4-BE49-F238E27FC236}">
                <a16:creationId xmlns:a16="http://schemas.microsoft.com/office/drawing/2014/main" id="{25FC8B67-4476-424F-A1B5-A27F6FB22A1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2366111085"/>
      </p:ext>
    </p:extLst>
  </p:cSld>
  <p:clrMapOvr>
    <a:masterClrMapping/>
  </p:clrMapOvr>
  <mc:AlternateContent xmlns:mc="http://schemas.openxmlformats.org/markup-compatibility/2006" xmlns:p14="http://schemas.microsoft.com/office/powerpoint/2010/main">
    <mc:Choice Requires="p14">
      <p:transition spd="slow" p14:dur="2000" advTm="47047"/>
    </mc:Choice>
    <mc:Fallback xmlns="">
      <p:transition spd="slow" advTm="47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807C2-7167-476B-B38D-656693AFFC54}"/>
              </a:ext>
            </a:extLst>
          </p:cNvPr>
          <p:cNvSpPr>
            <a:spLocks noGrp="1"/>
          </p:cNvSpPr>
          <p:nvPr>
            <p:ph type="title"/>
          </p:nvPr>
        </p:nvSpPr>
        <p:spPr/>
        <p:txBody>
          <a:bodyPr/>
          <a:lstStyle/>
          <a:p>
            <a:r>
              <a:rPr lang="en-US" b="1" dirty="0">
                <a:solidFill>
                  <a:schemeClr val="accent2">
                    <a:lumMod val="75000"/>
                  </a:schemeClr>
                </a:solidFill>
              </a:rPr>
              <a:t>Course 3: </a:t>
            </a:r>
            <a:r>
              <a:rPr lang="en-GB" b="1" dirty="0">
                <a:solidFill>
                  <a:schemeClr val="accent2">
                    <a:lumMod val="75000"/>
                  </a:schemeClr>
                </a:solidFill>
              </a:rPr>
              <a:t>Performance Management</a:t>
            </a:r>
          </a:p>
        </p:txBody>
      </p:sp>
      <p:pic>
        <p:nvPicPr>
          <p:cNvPr id="4" name="Content Placeholder 3">
            <a:extLst>
              <a:ext uri="{FF2B5EF4-FFF2-40B4-BE49-F238E27FC236}">
                <a16:creationId xmlns:a16="http://schemas.microsoft.com/office/drawing/2014/main" id="{0AE4FEBB-8DED-48CD-A0DD-1F0D6053B60F}"/>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736608" y="1574212"/>
            <a:ext cx="11186341" cy="2926110"/>
          </a:xfrm>
          <a:prstGeom prst="rect">
            <a:avLst/>
          </a:prstGeom>
        </p:spPr>
      </p:pic>
      <p:sp>
        <p:nvSpPr>
          <p:cNvPr id="7" name="Rectangle 6">
            <a:extLst>
              <a:ext uri="{FF2B5EF4-FFF2-40B4-BE49-F238E27FC236}">
                <a16:creationId xmlns:a16="http://schemas.microsoft.com/office/drawing/2014/main" id="{9D4F18BB-6FF2-4FCD-9C14-0818343D2700}"/>
              </a:ext>
            </a:extLst>
          </p:cNvPr>
          <p:cNvSpPr/>
          <p:nvPr/>
        </p:nvSpPr>
        <p:spPr>
          <a:xfrm>
            <a:off x="1680838" y="4651754"/>
            <a:ext cx="8453483" cy="2031325"/>
          </a:xfrm>
          <a:prstGeom prst="rect">
            <a:avLst/>
          </a:prstGeom>
        </p:spPr>
        <p:txBody>
          <a:bodyPr wrap="square">
            <a:spAutoFit/>
          </a:bodyPr>
          <a:lstStyle/>
          <a:p>
            <a:r>
              <a:rPr lang="en-GB" dirty="0"/>
              <a:t>3.1 Overview of performance management </a:t>
            </a:r>
          </a:p>
          <a:p>
            <a:r>
              <a:rPr lang="en-GB" dirty="0"/>
              <a:t>3.2 Change and review current practices</a:t>
            </a:r>
          </a:p>
          <a:p>
            <a:r>
              <a:rPr lang="en-GB" dirty="0"/>
              <a:t>3.3 Performance management infrastructure</a:t>
            </a:r>
          </a:p>
          <a:p>
            <a:r>
              <a:rPr lang="en-GB" dirty="0"/>
              <a:t>3.4 Self-management of performance</a:t>
            </a:r>
          </a:p>
          <a:p>
            <a:r>
              <a:rPr lang="en-GB" dirty="0"/>
              <a:t>3.5 Pay and forced ranking</a:t>
            </a:r>
          </a:p>
          <a:p>
            <a:r>
              <a:rPr lang="en-GB" dirty="0"/>
              <a:t>3.6 Development planning </a:t>
            </a:r>
          </a:p>
          <a:p>
            <a:r>
              <a:rPr lang="en-GB" dirty="0"/>
              <a:t>3.7 Review of course and two case studies to consolidate learning</a:t>
            </a:r>
          </a:p>
        </p:txBody>
      </p:sp>
      <p:pic>
        <p:nvPicPr>
          <p:cNvPr id="8" name="Picture 7">
            <a:extLst>
              <a:ext uri="{FF2B5EF4-FFF2-40B4-BE49-F238E27FC236}">
                <a16:creationId xmlns:a16="http://schemas.microsoft.com/office/drawing/2014/main" id="{1B3D5CC7-10F8-4507-A44E-C44B782C4987}"/>
              </a:ext>
            </a:extLst>
          </p:cNvPr>
          <p:cNvPicPr>
            <a:picLocks noChangeAspect="1"/>
          </p:cNvPicPr>
          <p:nvPr/>
        </p:nvPicPr>
        <p:blipFill>
          <a:blip r:embed="rId5"/>
          <a:stretch>
            <a:fillRect/>
          </a:stretch>
        </p:blipFill>
        <p:spPr>
          <a:xfrm>
            <a:off x="8271743" y="4774470"/>
            <a:ext cx="3401863" cy="1639966"/>
          </a:xfrm>
          <a:prstGeom prst="rect">
            <a:avLst/>
          </a:prstGeom>
        </p:spPr>
      </p:pic>
      <p:sp>
        <p:nvSpPr>
          <p:cNvPr id="10" name="Rectangle 9">
            <a:extLst>
              <a:ext uri="{FF2B5EF4-FFF2-40B4-BE49-F238E27FC236}">
                <a16:creationId xmlns:a16="http://schemas.microsoft.com/office/drawing/2014/main" id="{D25FEE7D-7DDB-4D2B-9067-3F67A4286E1A}"/>
              </a:ext>
            </a:extLst>
          </p:cNvPr>
          <p:cNvSpPr/>
          <p:nvPr/>
        </p:nvSpPr>
        <p:spPr>
          <a:xfrm>
            <a:off x="1457325" y="2304843"/>
            <a:ext cx="10216281" cy="73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1" name="TextBox 10">
            <a:extLst>
              <a:ext uri="{FF2B5EF4-FFF2-40B4-BE49-F238E27FC236}">
                <a16:creationId xmlns:a16="http://schemas.microsoft.com/office/drawing/2014/main" id="{A4865A82-AF92-48C9-A77C-3CA75CA9580D}"/>
              </a:ext>
            </a:extLst>
          </p:cNvPr>
          <p:cNvSpPr txBox="1"/>
          <p:nvPr/>
        </p:nvSpPr>
        <p:spPr>
          <a:xfrm>
            <a:off x="1677138" y="2438110"/>
            <a:ext cx="9676662" cy="923330"/>
          </a:xfrm>
          <a:prstGeom prst="rect">
            <a:avLst/>
          </a:prstGeom>
          <a:noFill/>
        </p:spPr>
        <p:txBody>
          <a:bodyPr wrap="square" rtlCol="0">
            <a:spAutoFit/>
          </a:bodyPr>
          <a:lstStyle/>
          <a:p>
            <a:pPr marL="285750" indent="-285750">
              <a:buFont typeface="Arial" panose="020B0604020202020204" pitchFamily="34" charset="0"/>
              <a:buChar char="•"/>
            </a:pPr>
            <a:r>
              <a:rPr lang="en-US" dirty="0"/>
              <a:t>Gain a background understanding of how to create a high performance organization</a:t>
            </a:r>
          </a:p>
          <a:p>
            <a:pPr marL="285750" indent="-285750">
              <a:buFont typeface="Arial" panose="020B0604020202020204" pitchFamily="34" charset="0"/>
              <a:buChar char="•"/>
            </a:pPr>
            <a:r>
              <a:rPr lang="en-US" dirty="0"/>
              <a:t>Draft an effective performance appraisal process for your organization</a:t>
            </a:r>
          </a:p>
          <a:p>
            <a:pPr marL="285750" indent="-285750">
              <a:buFont typeface="Arial" panose="020B0604020202020204" pitchFamily="34" charset="0"/>
              <a:buChar char="•"/>
            </a:pPr>
            <a:r>
              <a:rPr lang="en-US" dirty="0"/>
              <a:t>Be ready to steer your organization towards a high performance culture </a:t>
            </a:r>
            <a:endParaRPr lang="en-GB" dirty="0"/>
          </a:p>
        </p:txBody>
      </p:sp>
      <p:pic>
        <p:nvPicPr>
          <p:cNvPr id="3" name="Audio 2">
            <a:hlinkClick r:id="" action="ppaction://media"/>
            <a:extLst>
              <a:ext uri="{FF2B5EF4-FFF2-40B4-BE49-F238E27FC236}">
                <a16:creationId xmlns:a16="http://schemas.microsoft.com/office/drawing/2014/main" id="{52A2DFC9-F671-4A82-A86F-A607C27129B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3701536276"/>
      </p:ext>
    </p:extLst>
  </p:cSld>
  <p:clrMapOvr>
    <a:masterClrMapping/>
  </p:clrMapOvr>
  <mc:AlternateContent xmlns:mc="http://schemas.openxmlformats.org/markup-compatibility/2006" xmlns:p14="http://schemas.microsoft.com/office/powerpoint/2010/main">
    <mc:Choice Requires="p14">
      <p:transition spd="slow" p14:dur="2000" advTm="61399"/>
    </mc:Choice>
    <mc:Fallback xmlns="">
      <p:transition spd="slow" advTm="61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807C2-7167-476B-B38D-656693AFFC54}"/>
              </a:ext>
            </a:extLst>
          </p:cNvPr>
          <p:cNvSpPr>
            <a:spLocks noGrp="1"/>
          </p:cNvSpPr>
          <p:nvPr>
            <p:ph type="title"/>
          </p:nvPr>
        </p:nvSpPr>
        <p:spPr/>
        <p:txBody>
          <a:bodyPr/>
          <a:lstStyle/>
          <a:p>
            <a:r>
              <a:rPr lang="en-US" b="1" dirty="0">
                <a:solidFill>
                  <a:schemeClr val="accent2">
                    <a:lumMod val="75000"/>
                  </a:schemeClr>
                </a:solidFill>
              </a:rPr>
              <a:t>Course 4: </a:t>
            </a:r>
            <a:r>
              <a:rPr lang="en-GB" b="1" dirty="0">
                <a:solidFill>
                  <a:schemeClr val="accent2">
                    <a:lumMod val="75000"/>
                  </a:schemeClr>
                </a:solidFill>
              </a:rPr>
              <a:t>Coaching and Mentoring</a:t>
            </a:r>
          </a:p>
        </p:txBody>
      </p:sp>
      <p:pic>
        <p:nvPicPr>
          <p:cNvPr id="4" name="Content Placeholder 3">
            <a:extLst>
              <a:ext uri="{FF2B5EF4-FFF2-40B4-BE49-F238E27FC236}">
                <a16:creationId xmlns:a16="http://schemas.microsoft.com/office/drawing/2014/main" id="{0AE4FEBB-8DED-48CD-A0DD-1F0D6053B60F}"/>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736608" y="1574212"/>
            <a:ext cx="11186341" cy="2926110"/>
          </a:xfrm>
          <a:prstGeom prst="rect">
            <a:avLst/>
          </a:prstGeom>
        </p:spPr>
      </p:pic>
      <p:sp>
        <p:nvSpPr>
          <p:cNvPr id="7" name="Rectangle 6">
            <a:extLst>
              <a:ext uri="{FF2B5EF4-FFF2-40B4-BE49-F238E27FC236}">
                <a16:creationId xmlns:a16="http://schemas.microsoft.com/office/drawing/2014/main" id="{9D4F18BB-6FF2-4FCD-9C14-0818343D2700}"/>
              </a:ext>
            </a:extLst>
          </p:cNvPr>
          <p:cNvSpPr/>
          <p:nvPr/>
        </p:nvSpPr>
        <p:spPr>
          <a:xfrm>
            <a:off x="1680838" y="4651754"/>
            <a:ext cx="8453483" cy="1754326"/>
          </a:xfrm>
          <a:prstGeom prst="rect">
            <a:avLst/>
          </a:prstGeom>
        </p:spPr>
        <p:txBody>
          <a:bodyPr wrap="square">
            <a:spAutoFit/>
          </a:bodyPr>
          <a:lstStyle/>
          <a:p>
            <a:r>
              <a:rPr lang="en-GB" dirty="0"/>
              <a:t>4.1 Develop your coaching skills (for managers wishing to use basic coaching skills in their everyday interactions</a:t>
            </a:r>
          </a:p>
          <a:p>
            <a:r>
              <a:rPr lang="en-GB" dirty="0"/>
              <a:t>4.2 Managing and organizing coaching and mentoring</a:t>
            </a:r>
          </a:p>
          <a:p>
            <a:r>
              <a:rPr lang="en-GB" dirty="0"/>
              <a:t>4.3 Internal mentoring</a:t>
            </a:r>
          </a:p>
          <a:p>
            <a:r>
              <a:rPr lang="en-GB" dirty="0"/>
              <a:t>4.4 Managing the coaching process</a:t>
            </a:r>
          </a:p>
          <a:p>
            <a:r>
              <a:rPr lang="en-GB" dirty="0"/>
              <a:t>4.5 Train the trainer</a:t>
            </a:r>
          </a:p>
        </p:txBody>
      </p:sp>
      <p:pic>
        <p:nvPicPr>
          <p:cNvPr id="8" name="Picture 7">
            <a:extLst>
              <a:ext uri="{FF2B5EF4-FFF2-40B4-BE49-F238E27FC236}">
                <a16:creationId xmlns:a16="http://schemas.microsoft.com/office/drawing/2014/main" id="{1B3D5CC7-10F8-4507-A44E-C44B782C4987}"/>
              </a:ext>
            </a:extLst>
          </p:cNvPr>
          <p:cNvPicPr>
            <a:picLocks noChangeAspect="1"/>
          </p:cNvPicPr>
          <p:nvPr/>
        </p:nvPicPr>
        <p:blipFill>
          <a:blip r:embed="rId5"/>
          <a:stretch>
            <a:fillRect/>
          </a:stretch>
        </p:blipFill>
        <p:spPr>
          <a:xfrm>
            <a:off x="8521086" y="5283788"/>
            <a:ext cx="3401863" cy="1639966"/>
          </a:xfrm>
          <a:prstGeom prst="rect">
            <a:avLst/>
          </a:prstGeom>
        </p:spPr>
      </p:pic>
      <p:sp>
        <p:nvSpPr>
          <p:cNvPr id="10" name="Rectangle 9">
            <a:extLst>
              <a:ext uri="{FF2B5EF4-FFF2-40B4-BE49-F238E27FC236}">
                <a16:creationId xmlns:a16="http://schemas.microsoft.com/office/drawing/2014/main" id="{D25FEE7D-7DDB-4D2B-9067-3F67A4286E1A}"/>
              </a:ext>
            </a:extLst>
          </p:cNvPr>
          <p:cNvSpPr/>
          <p:nvPr/>
        </p:nvSpPr>
        <p:spPr>
          <a:xfrm>
            <a:off x="1457325" y="2304843"/>
            <a:ext cx="10216281" cy="73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1" name="TextBox 10">
            <a:extLst>
              <a:ext uri="{FF2B5EF4-FFF2-40B4-BE49-F238E27FC236}">
                <a16:creationId xmlns:a16="http://schemas.microsoft.com/office/drawing/2014/main" id="{A4865A82-AF92-48C9-A77C-3CA75CA9580D}"/>
              </a:ext>
            </a:extLst>
          </p:cNvPr>
          <p:cNvSpPr txBox="1"/>
          <p:nvPr/>
        </p:nvSpPr>
        <p:spPr>
          <a:xfrm>
            <a:off x="1677138" y="2438110"/>
            <a:ext cx="9676662" cy="1200329"/>
          </a:xfrm>
          <a:prstGeom prst="rect">
            <a:avLst/>
          </a:prstGeom>
          <a:noFill/>
        </p:spPr>
        <p:txBody>
          <a:bodyPr wrap="square" rtlCol="0">
            <a:spAutoFit/>
          </a:bodyPr>
          <a:lstStyle/>
          <a:p>
            <a:pPr marL="285750" indent="-285750">
              <a:buFont typeface="Arial" panose="020B0604020202020204" pitchFamily="34" charset="0"/>
              <a:buChar char="•"/>
            </a:pPr>
            <a:r>
              <a:rPr lang="en-GB" dirty="0"/>
              <a:t>To aid HR professionals to organize coaching and mentoring in their organizations. The module provides templates, guidance, training materials, and case study examples.</a:t>
            </a:r>
          </a:p>
          <a:p>
            <a:pPr marL="285750" indent="-285750">
              <a:buFont typeface="Arial" panose="020B0604020202020204" pitchFamily="34" charset="0"/>
              <a:buChar char="•"/>
            </a:pPr>
            <a:r>
              <a:rPr lang="en-GB" dirty="0"/>
              <a:t>There is a practical, self-development module for managers and others to develop their coaching skills, and handle difficult conversations.</a:t>
            </a:r>
          </a:p>
        </p:txBody>
      </p:sp>
      <p:pic>
        <p:nvPicPr>
          <p:cNvPr id="3" name="Audio 2">
            <a:hlinkClick r:id="" action="ppaction://media"/>
            <a:extLst>
              <a:ext uri="{FF2B5EF4-FFF2-40B4-BE49-F238E27FC236}">
                <a16:creationId xmlns:a16="http://schemas.microsoft.com/office/drawing/2014/main" id="{ABC002F1-BC48-4160-85B4-CEC43439671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4263626390"/>
      </p:ext>
    </p:extLst>
  </p:cSld>
  <p:clrMapOvr>
    <a:masterClrMapping/>
  </p:clrMapOvr>
  <mc:AlternateContent xmlns:mc="http://schemas.openxmlformats.org/markup-compatibility/2006" xmlns:p14="http://schemas.microsoft.com/office/powerpoint/2010/main">
    <mc:Choice Requires="p14">
      <p:transition spd="slow" p14:dur="2000" advTm="49934"/>
    </mc:Choice>
    <mc:Fallback xmlns="">
      <p:transition spd="slow" advTm="499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FE0BF-F113-496B-8AC3-18A0DA5428F1}"/>
              </a:ext>
            </a:extLst>
          </p:cNvPr>
          <p:cNvSpPr>
            <a:spLocks noGrp="1"/>
          </p:cNvSpPr>
          <p:nvPr>
            <p:ph type="title"/>
          </p:nvPr>
        </p:nvSpPr>
        <p:spPr/>
        <p:txBody>
          <a:bodyPr/>
          <a:lstStyle/>
          <a:p>
            <a:r>
              <a:rPr lang="en-US" dirty="0"/>
              <a:t>Methodology</a:t>
            </a:r>
            <a:endParaRPr lang="en-GB" dirty="0"/>
          </a:p>
        </p:txBody>
      </p:sp>
      <p:sp>
        <p:nvSpPr>
          <p:cNvPr id="5" name="Text Placeholder 4">
            <a:extLst>
              <a:ext uri="{FF2B5EF4-FFF2-40B4-BE49-F238E27FC236}">
                <a16:creationId xmlns:a16="http://schemas.microsoft.com/office/drawing/2014/main" id="{5981AC22-ACDF-4CDD-B130-D2542E54FD39}"/>
              </a:ext>
            </a:extLst>
          </p:cNvPr>
          <p:cNvSpPr>
            <a:spLocks noGrp="1"/>
          </p:cNvSpPr>
          <p:nvPr>
            <p:ph type="body" idx="1"/>
          </p:nvPr>
        </p:nvSpPr>
        <p:spPr/>
        <p:txBody>
          <a:bodyPr/>
          <a:lstStyle/>
          <a:p>
            <a:endParaRPr lang="en-GB" dirty="0"/>
          </a:p>
        </p:txBody>
      </p:sp>
      <p:pic>
        <p:nvPicPr>
          <p:cNvPr id="7" name="Picture 6" descr="ircles-figure.png">
            <a:extLst>
              <a:ext uri="{FF2B5EF4-FFF2-40B4-BE49-F238E27FC236}">
                <a16:creationId xmlns:a16="http://schemas.microsoft.com/office/drawing/2014/main" id="{9B442E72-B04F-4C6D-BFE8-B73B47992DF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90605" y="2581275"/>
            <a:ext cx="6295606" cy="3040601"/>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a:extLst>
              <a:ext uri="{FF2B5EF4-FFF2-40B4-BE49-F238E27FC236}">
                <a16:creationId xmlns:a16="http://schemas.microsoft.com/office/drawing/2014/main" id="{A854A899-55DE-43E8-BFA9-AC28A6BBB2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1036999994"/>
      </p:ext>
    </p:extLst>
  </p:cSld>
  <p:clrMapOvr>
    <a:masterClrMapping/>
  </p:clrMapOvr>
  <mc:AlternateContent xmlns:mc="http://schemas.openxmlformats.org/markup-compatibility/2006" xmlns:p14="http://schemas.microsoft.com/office/powerpoint/2010/main">
    <mc:Choice Requires="p14">
      <p:transition spd="slow" p14:dur="2000" advTm="5726"/>
    </mc:Choice>
    <mc:Fallback xmlns="">
      <p:transition spd="slow" advTm="57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01160-A973-904C-BC13-51D5B6A10409}"/>
              </a:ext>
            </a:extLst>
          </p:cNvPr>
          <p:cNvSpPr>
            <a:spLocks noGrp="1"/>
          </p:cNvSpPr>
          <p:nvPr>
            <p:ph type="title"/>
          </p:nvPr>
        </p:nvSpPr>
        <p:spPr/>
        <p:txBody>
          <a:bodyPr>
            <a:normAutofit fontScale="90000"/>
          </a:bodyPr>
          <a:lstStyle/>
          <a:p>
            <a:pPr algn="ctr"/>
            <a:br>
              <a:rPr lang="en-US" b="1" dirty="0">
                <a:solidFill>
                  <a:schemeClr val="accent2">
                    <a:lumMod val="75000"/>
                  </a:schemeClr>
                </a:solidFill>
                <a:latin typeface="LatoWeb" charset="0"/>
              </a:rPr>
            </a:br>
            <a:br>
              <a:rPr lang="en-US" b="1" dirty="0">
                <a:solidFill>
                  <a:schemeClr val="accent2">
                    <a:lumMod val="75000"/>
                  </a:schemeClr>
                </a:solidFill>
                <a:latin typeface="LatoWeb" charset="0"/>
              </a:rPr>
            </a:br>
            <a:r>
              <a:rPr lang="en-US" sz="4900" b="1" dirty="0">
                <a:solidFill>
                  <a:schemeClr val="accent2">
                    <a:lumMod val="75000"/>
                  </a:schemeClr>
                </a:solidFill>
                <a:latin typeface="LatoWeb" charset="0"/>
              </a:rPr>
              <a:t>Topic</a:t>
            </a:r>
            <a:br>
              <a:rPr lang="en-US" b="1" dirty="0">
                <a:solidFill>
                  <a:schemeClr val="accent2">
                    <a:lumMod val="75000"/>
                  </a:schemeClr>
                </a:solidFill>
                <a:latin typeface="LatoWeb" charset="0"/>
              </a:rPr>
            </a:br>
            <a:endParaRPr lang="en-US" dirty="0"/>
          </a:p>
        </p:txBody>
      </p:sp>
      <p:sp>
        <p:nvSpPr>
          <p:cNvPr id="3" name="Content Placeholder 2">
            <a:extLst>
              <a:ext uri="{FF2B5EF4-FFF2-40B4-BE49-F238E27FC236}">
                <a16:creationId xmlns:a16="http://schemas.microsoft.com/office/drawing/2014/main" id="{2FC89D60-2560-8F4D-A6FC-9536CC5713DB}"/>
              </a:ext>
            </a:extLst>
          </p:cNvPr>
          <p:cNvSpPr>
            <a:spLocks noGrp="1"/>
          </p:cNvSpPr>
          <p:nvPr>
            <p:ph idx="1"/>
          </p:nvPr>
        </p:nvSpPr>
        <p:spPr>
          <a:xfrm>
            <a:off x="838199" y="2506662"/>
            <a:ext cx="4554895" cy="4351338"/>
          </a:xfrm>
        </p:spPr>
        <p:txBody>
          <a:bodyPr>
            <a:normAutofit/>
          </a:bodyPr>
          <a:lstStyle/>
          <a:p>
            <a:pPr marL="0" indent="0">
              <a:buNone/>
            </a:pPr>
            <a:r>
              <a:rPr lang="en-US" dirty="0"/>
              <a:t>The discussion often presents different viewpoints, sometimes giving the option to watch a video,  listen to audio or read the text</a:t>
            </a:r>
          </a:p>
        </p:txBody>
      </p:sp>
      <p:pic>
        <p:nvPicPr>
          <p:cNvPr id="4" name="Picture 6" descr="ircles-figure.png">
            <a:extLst>
              <a:ext uri="{FF2B5EF4-FFF2-40B4-BE49-F238E27FC236}">
                <a16:creationId xmlns:a16="http://schemas.microsoft.com/office/drawing/2014/main" id="{6F2BAB11-6186-D74A-B8E9-B12167A02D7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38200" y="365125"/>
            <a:ext cx="3076575" cy="14859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5131F8C-B7F3-4383-99DF-9C463BC85AD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70869" y="2615494"/>
            <a:ext cx="5962489" cy="348654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Audio 4">
            <a:hlinkClick r:id="" action="ppaction://media"/>
            <a:extLst>
              <a:ext uri="{FF2B5EF4-FFF2-40B4-BE49-F238E27FC236}">
                <a16:creationId xmlns:a16="http://schemas.microsoft.com/office/drawing/2014/main" id="{DF167F27-06D3-4866-9644-5A1F72C256D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2534042937"/>
      </p:ext>
    </p:extLst>
  </p:cSld>
  <p:clrMapOvr>
    <a:masterClrMapping/>
  </p:clrMapOvr>
  <mc:AlternateContent xmlns:mc="http://schemas.openxmlformats.org/markup-compatibility/2006" xmlns:p14="http://schemas.microsoft.com/office/powerpoint/2010/main">
    <mc:Choice Requires="p14">
      <p:transition spd="slow" p14:dur="2000" advTm="13490"/>
    </mc:Choice>
    <mc:Fallback xmlns="">
      <p:transition spd="slow" advTm="13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1E10-0607-414C-904C-761A938B8C53}"/>
              </a:ext>
            </a:extLst>
          </p:cNvPr>
          <p:cNvSpPr>
            <a:spLocks noGrp="1"/>
          </p:cNvSpPr>
          <p:nvPr>
            <p:ph type="title"/>
          </p:nvPr>
        </p:nvSpPr>
        <p:spPr>
          <a:xfrm>
            <a:off x="2346489" y="221850"/>
            <a:ext cx="10515600" cy="1325563"/>
          </a:xfrm>
        </p:spPr>
        <p:txBody>
          <a:bodyPr/>
          <a:lstStyle/>
          <a:p>
            <a:pPr algn="ctr"/>
            <a:r>
              <a:rPr lang="en-US" b="1" dirty="0">
                <a:solidFill>
                  <a:schemeClr val="accent2">
                    <a:lumMod val="75000"/>
                  </a:schemeClr>
                </a:solidFill>
                <a:latin typeface="LatoWeb" charset="0"/>
              </a:rPr>
              <a:t>Case studies and scenarios</a:t>
            </a:r>
            <a:endParaRPr lang="en-US" dirty="0"/>
          </a:p>
        </p:txBody>
      </p:sp>
      <p:sp>
        <p:nvSpPr>
          <p:cNvPr id="3" name="Content Placeholder 2">
            <a:extLst>
              <a:ext uri="{FF2B5EF4-FFF2-40B4-BE49-F238E27FC236}">
                <a16:creationId xmlns:a16="http://schemas.microsoft.com/office/drawing/2014/main" id="{0FB575CA-0604-D14A-A41E-18BF7C114D4A}"/>
              </a:ext>
            </a:extLst>
          </p:cNvPr>
          <p:cNvSpPr>
            <a:spLocks noGrp="1"/>
          </p:cNvSpPr>
          <p:nvPr>
            <p:ph idx="1"/>
          </p:nvPr>
        </p:nvSpPr>
        <p:spPr>
          <a:xfrm>
            <a:off x="838200" y="1453145"/>
            <a:ext cx="10515600" cy="4723818"/>
          </a:xfrm>
        </p:spPr>
        <p:txBody>
          <a:bodyPr/>
          <a:lstStyle/>
          <a:p>
            <a:pPr marL="0" indent="0">
              <a:buNone/>
            </a:pPr>
            <a:r>
              <a:rPr lang="en-US" dirty="0"/>
              <a:t>Each topic is illustrated with real-life </a:t>
            </a:r>
            <a:r>
              <a:rPr lang="en-US" b="1" dirty="0">
                <a:solidFill>
                  <a:schemeClr val="accent2">
                    <a:lumMod val="75000"/>
                  </a:schemeClr>
                </a:solidFill>
              </a:rPr>
              <a:t>case studies or scenarios</a:t>
            </a:r>
          </a:p>
          <a:p>
            <a:pPr marL="0" indent="0">
              <a:buNone/>
            </a:pPr>
            <a:endParaRPr lang="en-US" dirty="0"/>
          </a:p>
        </p:txBody>
      </p:sp>
      <p:pic>
        <p:nvPicPr>
          <p:cNvPr id="6" name="Picture 5">
            <a:extLst>
              <a:ext uri="{FF2B5EF4-FFF2-40B4-BE49-F238E27FC236}">
                <a16:creationId xmlns:a16="http://schemas.microsoft.com/office/drawing/2014/main" id="{A92167CB-B6C4-214A-BD54-6C9A8C8C00A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30050" y="2254928"/>
            <a:ext cx="6358647" cy="419597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Picture 6" descr="ircles-figure.png">
            <a:extLst>
              <a:ext uri="{FF2B5EF4-FFF2-40B4-BE49-F238E27FC236}">
                <a16:creationId xmlns:a16="http://schemas.microsoft.com/office/drawing/2014/main" id="{5FE61E99-4B25-4AE1-B755-D5944E416F0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23450" y="3427"/>
            <a:ext cx="3076575" cy="1485900"/>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a:extLst>
              <a:ext uri="{FF2B5EF4-FFF2-40B4-BE49-F238E27FC236}">
                <a16:creationId xmlns:a16="http://schemas.microsoft.com/office/drawing/2014/main" id="{80EDA7FA-602B-4758-87B0-9C5FEB202F8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4070567417"/>
      </p:ext>
    </p:extLst>
  </p:cSld>
  <p:clrMapOvr>
    <a:masterClrMapping/>
  </p:clrMapOvr>
  <mc:AlternateContent xmlns:mc="http://schemas.openxmlformats.org/markup-compatibility/2006" xmlns:p14="http://schemas.microsoft.com/office/powerpoint/2010/main">
    <mc:Choice Requires="p14">
      <p:transition spd="slow" p14:dur="2000" advTm="15198"/>
    </mc:Choice>
    <mc:Fallback xmlns="">
      <p:transition spd="slow" advTm="151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D453A-F7F3-7B4D-9DF4-D37920D8B816}"/>
              </a:ext>
            </a:extLst>
          </p:cNvPr>
          <p:cNvSpPr>
            <a:spLocks noGrp="1"/>
          </p:cNvSpPr>
          <p:nvPr>
            <p:ph type="title"/>
          </p:nvPr>
        </p:nvSpPr>
        <p:spPr/>
        <p:txBody>
          <a:bodyPr/>
          <a:lstStyle/>
          <a:p>
            <a:pPr algn="ctr"/>
            <a:r>
              <a:rPr lang="en-US" b="1" dirty="0">
                <a:solidFill>
                  <a:schemeClr val="accent2">
                    <a:lumMod val="75000"/>
                  </a:schemeClr>
                </a:solidFill>
                <a:latin typeface="LatoWeb" charset="0"/>
              </a:rPr>
              <a:t>Activities</a:t>
            </a:r>
            <a:endParaRPr lang="en-US" dirty="0"/>
          </a:p>
        </p:txBody>
      </p:sp>
      <p:sp>
        <p:nvSpPr>
          <p:cNvPr id="3" name="Content Placeholder 2">
            <a:extLst>
              <a:ext uri="{FF2B5EF4-FFF2-40B4-BE49-F238E27FC236}">
                <a16:creationId xmlns:a16="http://schemas.microsoft.com/office/drawing/2014/main" id="{40CC4A13-0B9C-0342-96A7-1AFE047A5DBD}"/>
              </a:ext>
            </a:extLst>
          </p:cNvPr>
          <p:cNvSpPr>
            <a:spLocks noGrp="1"/>
          </p:cNvSpPr>
          <p:nvPr>
            <p:ph idx="1"/>
          </p:nvPr>
        </p:nvSpPr>
        <p:spPr>
          <a:xfrm>
            <a:off x="562628" y="1535324"/>
            <a:ext cx="10791172" cy="4903054"/>
          </a:xfrm>
        </p:spPr>
        <p:txBody>
          <a:bodyPr/>
          <a:lstStyle/>
          <a:p>
            <a:pPr marL="0" indent="0">
              <a:buNone/>
            </a:pPr>
            <a:r>
              <a:rPr lang="en-US" dirty="0"/>
              <a:t>Followed by </a:t>
            </a:r>
            <a:r>
              <a:rPr lang="en-US" b="1" dirty="0">
                <a:solidFill>
                  <a:schemeClr val="accent2">
                    <a:lumMod val="75000"/>
                  </a:schemeClr>
                </a:solidFill>
              </a:rPr>
              <a:t>Activities</a:t>
            </a:r>
            <a:r>
              <a:rPr lang="en-US" dirty="0"/>
              <a:t> to complete: practical exercises to implement in the workplace: reflective exercises: self-awareness questionnaires, or case study assignments (students)</a:t>
            </a:r>
          </a:p>
          <a:p>
            <a:pPr marL="0" indent="0">
              <a:buNone/>
            </a:pPr>
            <a:endParaRPr lang="en-US" dirty="0"/>
          </a:p>
          <a:p>
            <a:endParaRPr lang="en-US" dirty="0"/>
          </a:p>
        </p:txBody>
      </p:sp>
      <p:pic>
        <p:nvPicPr>
          <p:cNvPr id="4" name="Picture 6" descr="ircles-figure.png">
            <a:extLst>
              <a:ext uri="{FF2B5EF4-FFF2-40B4-BE49-F238E27FC236}">
                <a16:creationId xmlns:a16="http://schemas.microsoft.com/office/drawing/2014/main" id="{56377A0A-3CA1-8741-BEBB-36DB8BABE2F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7263" y="49424"/>
            <a:ext cx="3076575" cy="14859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screenshot of a cell phone&#10;&#10;Description generated with very high confidence">
            <a:extLst>
              <a:ext uri="{FF2B5EF4-FFF2-40B4-BE49-F238E27FC236}">
                <a16:creationId xmlns:a16="http://schemas.microsoft.com/office/drawing/2014/main" id="{2064C1A3-96AC-7942-B2FB-E2633EC47AB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0857" y="2668058"/>
            <a:ext cx="3920106" cy="4104824"/>
          </a:xfrm>
          <a:prstGeom prst="rect">
            <a:avLst/>
          </a:prstGeom>
        </p:spPr>
      </p:pic>
      <p:pic>
        <p:nvPicPr>
          <p:cNvPr id="7" name="Picture 6">
            <a:extLst>
              <a:ext uri="{FF2B5EF4-FFF2-40B4-BE49-F238E27FC236}">
                <a16:creationId xmlns:a16="http://schemas.microsoft.com/office/drawing/2014/main" id="{0C8A97C1-BD4C-EA47-9F13-539D5BE75EF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02147" y="2479462"/>
            <a:ext cx="6271707" cy="1179231"/>
          </a:xfrm>
          <a:prstGeom prst="rect">
            <a:avLst/>
          </a:prstGeom>
        </p:spPr>
      </p:pic>
      <p:pic>
        <p:nvPicPr>
          <p:cNvPr id="9" name="Picture 8">
            <a:extLst>
              <a:ext uri="{FF2B5EF4-FFF2-40B4-BE49-F238E27FC236}">
                <a16:creationId xmlns:a16="http://schemas.microsoft.com/office/drawing/2014/main" id="{B8279F61-1078-AC47-B13F-AED8B85DF02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202620" y="3658693"/>
            <a:ext cx="6989380" cy="3472144"/>
          </a:xfrm>
          <a:prstGeom prst="rect">
            <a:avLst/>
          </a:prstGeom>
        </p:spPr>
      </p:pic>
      <p:pic>
        <p:nvPicPr>
          <p:cNvPr id="6" name="Audio 5">
            <a:hlinkClick r:id="" action="ppaction://media"/>
            <a:extLst>
              <a:ext uri="{FF2B5EF4-FFF2-40B4-BE49-F238E27FC236}">
                <a16:creationId xmlns:a16="http://schemas.microsoft.com/office/drawing/2014/main" id="{7680EB14-EC15-47A5-A2BE-17314D81C51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857938956"/>
      </p:ext>
    </p:extLst>
  </p:cSld>
  <p:clrMapOvr>
    <a:masterClrMapping/>
  </p:clrMapOvr>
  <mc:AlternateContent xmlns:mc="http://schemas.openxmlformats.org/markup-compatibility/2006" xmlns:p14="http://schemas.microsoft.com/office/powerpoint/2010/main">
    <mc:Choice Requires="p14">
      <p:transition spd="slow" p14:dur="2000" advTm="33300"/>
    </mc:Choice>
    <mc:Fallback xmlns="">
      <p:transition spd="slow" advTm="33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42CBE-8A34-4E4D-BDC7-E2E05772A137}"/>
              </a:ext>
            </a:extLst>
          </p:cNvPr>
          <p:cNvSpPr>
            <a:spLocks noGrp="1"/>
          </p:cNvSpPr>
          <p:nvPr>
            <p:ph type="title"/>
          </p:nvPr>
        </p:nvSpPr>
        <p:spPr>
          <a:xfrm>
            <a:off x="1246083" y="345563"/>
            <a:ext cx="10515600" cy="1325563"/>
          </a:xfrm>
        </p:spPr>
        <p:txBody>
          <a:bodyPr/>
          <a:lstStyle/>
          <a:p>
            <a:pPr algn="ctr"/>
            <a:r>
              <a:rPr lang="en-US" b="1" dirty="0">
                <a:solidFill>
                  <a:schemeClr val="accent2">
                    <a:lumMod val="75000"/>
                  </a:schemeClr>
                </a:solidFill>
                <a:latin typeface="LatoWeb" charset="0"/>
              </a:rPr>
              <a:t>Reflection and Action</a:t>
            </a:r>
            <a:endParaRPr lang="en-US" dirty="0"/>
          </a:p>
        </p:txBody>
      </p:sp>
      <p:pic>
        <p:nvPicPr>
          <p:cNvPr id="4" name="Picture 6" descr="ircles-figure.png">
            <a:extLst>
              <a:ext uri="{FF2B5EF4-FFF2-40B4-BE49-F238E27FC236}">
                <a16:creationId xmlns:a16="http://schemas.microsoft.com/office/drawing/2014/main" id="{E4EB4CA8-2913-4545-B5B4-C5340F03FE9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7263" y="110306"/>
            <a:ext cx="3076575" cy="14859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a:extLst>
              <a:ext uri="{FF2B5EF4-FFF2-40B4-BE49-F238E27FC236}">
                <a16:creationId xmlns:a16="http://schemas.microsoft.com/office/drawing/2014/main" id="{64CC1714-DB53-EE4B-B7CC-2536A332224E}"/>
              </a:ext>
            </a:extLst>
          </p:cNvPr>
          <p:cNvSpPr>
            <a:spLocks noChangeArrowheads="1"/>
          </p:cNvSpPr>
          <p:nvPr/>
        </p:nvSpPr>
        <p:spPr bwMode="auto">
          <a:xfrm>
            <a:off x="0" y="-384720"/>
            <a:ext cx="1133644"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44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a:ln>
                  <a:noFill/>
                </a:ln>
                <a:solidFill>
                  <a:srgbClr val="2D3B45"/>
                </a:solidFill>
                <a:effectLst/>
                <a:latin typeface="LatoWeb"/>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3">
            <a:extLst>
              <a:ext uri="{FF2B5EF4-FFF2-40B4-BE49-F238E27FC236}">
                <a16:creationId xmlns:a16="http://schemas.microsoft.com/office/drawing/2014/main" id="{AE76442B-D50E-514F-8017-0846FD199F48}"/>
              </a:ext>
            </a:extLst>
          </p:cNvPr>
          <p:cNvSpPr>
            <a:spLocks noChangeArrowheads="1"/>
          </p:cNvSpPr>
          <p:nvPr/>
        </p:nvSpPr>
        <p:spPr bwMode="auto">
          <a:xfrm>
            <a:off x="152400" y="-232320"/>
            <a:ext cx="941283"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44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8" name="Picture 4" descr="i_structure.png">
            <a:extLst>
              <a:ext uri="{FF2B5EF4-FFF2-40B4-BE49-F238E27FC236}">
                <a16:creationId xmlns:a16="http://schemas.microsoft.com/office/drawing/2014/main" id="{23701DCC-5FEE-3B48-A574-F2D2BC4BC9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9954" y="2740081"/>
            <a:ext cx="698500" cy="7112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C4E2A17-1189-8043-8B9E-DE143EF6D7D0}"/>
              </a:ext>
            </a:extLst>
          </p:cNvPr>
          <p:cNvSpPr/>
          <p:nvPr/>
        </p:nvSpPr>
        <p:spPr>
          <a:xfrm>
            <a:off x="2189584" y="2625233"/>
            <a:ext cx="1523238" cy="769441"/>
          </a:xfrm>
          <a:prstGeom prst="rect">
            <a:avLst/>
          </a:prstGeom>
        </p:spPr>
        <p:txBody>
          <a:bodyPr wrap="none">
            <a:spAutoFit/>
          </a:bodyPr>
          <a:lstStyle/>
          <a:p>
            <a:r>
              <a:rPr lang="en-US" altLang="en-US" sz="4400" dirty="0">
                <a:latin typeface="Arial" panose="020B0604020202020204" pitchFamily="34" charset="0"/>
              </a:rPr>
              <a:t> </a:t>
            </a:r>
            <a:r>
              <a:rPr lang="en-US" altLang="en-US" sz="1200" dirty="0">
                <a:solidFill>
                  <a:srgbClr val="2D3B45"/>
                </a:solidFill>
                <a:latin typeface="LatoWeb"/>
              </a:rPr>
              <a:t> </a:t>
            </a:r>
            <a:r>
              <a:rPr lang="en-US" altLang="en-US" dirty="0">
                <a:solidFill>
                  <a:srgbClr val="D2670A"/>
                </a:solidFill>
                <a:latin typeface="LatoWeb"/>
              </a:rPr>
              <a:t>REFLECTION</a:t>
            </a:r>
            <a:endParaRPr lang="en-US" dirty="0"/>
          </a:p>
        </p:txBody>
      </p:sp>
      <p:pic>
        <p:nvPicPr>
          <p:cNvPr id="1030" name="Picture 6" descr="i_test.png">
            <a:extLst>
              <a:ext uri="{FF2B5EF4-FFF2-40B4-BE49-F238E27FC236}">
                <a16:creationId xmlns:a16="http://schemas.microsoft.com/office/drawing/2014/main" id="{E80F478F-64FD-E343-A958-C35519568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38791" y="3910923"/>
            <a:ext cx="698500" cy="71120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4DE0E45-9CCD-B54B-B4C5-ED44E489E806}"/>
              </a:ext>
            </a:extLst>
          </p:cNvPr>
          <p:cNvSpPr>
            <a:spLocks noChangeArrowheads="1"/>
          </p:cNvSpPr>
          <p:nvPr/>
        </p:nvSpPr>
        <p:spPr bwMode="auto">
          <a:xfrm>
            <a:off x="1494019" y="5009216"/>
            <a:ext cx="941283"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44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4B9F2A0C-1376-0248-98C1-58FF81109490}"/>
              </a:ext>
            </a:extLst>
          </p:cNvPr>
          <p:cNvSpPr/>
          <p:nvPr/>
        </p:nvSpPr>
        <p:spPr>
          <a:xfrm>
            <a:off x="2437291" y="4134135"/>
            <a:ext cx="911916" cy="369332"/>
          </a:xfrm>
          <a:prstGeom prst="rect">
            <a:avLst/>
          </a:prstGeom>
        </p:spPr>
        <p:txBody>
          <a:bodyPr wrap="none">
            <a:spAutoFit/>
          </a:bodyPr>
          <a:lstStyle/>
          <a:p>
            <a:r>
              <a:rPr lang="en-GB" dirty="0">
                <a:solidFill>
                  <a:srgbClr val="D2670A"/>
                </a:solidFill>
                <a:latin typeface="LatoWeb"/>
              </a:rPr>
              <a:t>ACTION</a:t>
            </a:r>
            <a:endParaRPr lang="en-US" dirty="0"/>
          </a:p>
        </p:txBody>
      </p:sp>
      <p:sp>
        <p:nvSpPr>
          <p:cNvPr id="14" name="TextBox 13">
            <a:extLst>
              <a:ext uri="{FF2B5EF4-FFF2-40B4-BE49-F238E27FC236}">
                <a16:creationId xmlns:a16="http://schemas.microsoft.com/office/drawing/2014/main" id="{328CBC18-8663-894A-8325-CE5CB39445E8}"/>
              </a:ext>
            </a:extLst>
          </p:cNvPr>
          <p:cNvSpPr txBox="1"/>
          <p:nvPr/>
        </p:nvSpPr>
        <p:spPr>
          <a:xfrm>
            <a:off x="972385" y="1596206"/>
            <a:ext cx="9701835" cy="954107"/>
          </a:xfrm>
          <a:prstGeom prst="rect">
            <a:avLst/>
          </a:prstGeom>
          <a:noFill/>
        </p:spPr>
        <p:txBody>
          <a:bodyPr wrap="square" rtlCol="0">
            <a:spAutoFit/>
          </a:bodyPr>
          <a:lstStyle/>
          <a:p>
            <a:r>
              <a:rPr lang="en-US" sz="2800" dirty="0"/>
              <a:t>At the end of the discussions and activities of each topic, there is a </a:t>
            </a:r>
            <a:r>
              <a:rPr lang="en-US" sz="2800" b="1" dirty="0">
                <a:solidFill>
                  <a:schemeClr val="accent2">
                    <a:lumMod val="75000"/>
                  </a:schemeClr>
                </a:solidFill>
              </a:rPr>
              <a:t>Reflection and Action </a:t>
            </a:r>
            <a:r>
              <a:rPr lang="en-US" sz="2800" dirty="0"/>
              <a:t>page.</a:t>
            </a:r>
          </a:p>
        </p:txBody>
      </p:sp>
      <p:sp>
        <p:nvSpPr>
          <p:cNvPr id="15" name="TextBox 14">
            <a:extLst>
              <a:ext uri="{FF2B5EF4-FFF2-40B4-BE49-F238E27FC236}">
                <a16:creationId xmlns:a16="http://schemas.microsoft.com/office/drawing/2014/main" id="{2456FA47-DD86-274E-94F4-A9886156FCB2}"/>
              </a:ext>
            </a:extLst>
          </p:cNvPr>
          <p:cNvSpPr txBox="1"/>
          <p:nvPr/>
        </p:nvSpPr>
        <p:spPr>
          <a:xfrm>
            <a:off x="4182295" y="2911015"/>
            <a:ext cx="5820121" cy="369332"/>
          </a:xfrm>
          <a:prstGeom prst="rect">
            <a:avLst/>
          </a:prstGeom>
          <a:noFill/>
        </p:spPr>
        <p:txBody>
          <a:bodyPr wrap="square" rtlCol="0">
            <a:spAutoFit/>
          </a:bodyPr>
          <a:lstStyle/>
          <a:p>
            <a:r>
              <a:rPr lang="en-US" dirty="0"/>
              <a:t>Key learning points from the session are summarized here</a:t>
            </a:r>
          </a:p>
        </p:txBody>
      </p:sp>
      <p:sp>
        <p:nvSpPr>
          <p:cNvPr id="16" name="TextBox 15">
            <a:extLst>
              <a:ext uri="{FF2B5EF4-FFF2-40B4-BE49-F238E27FC236}">
                <a16:creationId xmlns:a16="http://schemas.microsoft.com/office/drawing/2014/main" id="{700D06F0-E8D2-8D40-9914-447BD022E99B}"/>
              </a:ext>
            </a:extLst>
          </p:cNvPr>
          <p:cNvSpPr txBox="1"/>
          <p:nvPr/>
        </p:nvSpPr>
        <p:spPr>
          <a:xfrm>
            <a:off x="4182295" y="3975793"/>
            <a:ext cx="5988072" cy="646331"/>
          </a:xfrm>
          <a:prstGeom prst="rect">
            <a:avLst/>
          </a:prstGeom>
          <a:noFill/>
        </p:spPr>
        <p:txBody>
          <a:bodyPr wrap="square" rtlCol="0">
            <a:spAutoFit/>
          </a:bodyPr>
          <a:lstStyle/>
          <a:p>
            <a:r>
              <a:rPr lang="en-US" dirty="0"/>
              <a:t>Learners are guided to create action plans for implementation at the workplace</a:t>
            </a:r>
          </a:p>
        </p:txBody>
      </p:sp>
      <p:pic>
        <p:nvPicPr>
          <p:cNvPr id="3" name="Audio 2">
            <a:hlinkClick r:id="" action="ppaction://media"/>
            <a:extLst>
              <a:ext uri="{FF2B5EF4-FFF2-40B4-BE49-F238E27FC236}">
                <a16:creationId xmlns:a16="http://schemas.microsoft.com/office/drawing/2014/main" id="{789E240B-261C-4ABA-B089-02E7E17DFAD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450922191"/>
      </p:ext>
    </p:extLst>
  </p:cSld>
  <p:clrMapOvr>
    <a:masterClrMapping/>
  </p:clrMapOvr>
  <mc:AlternateContent xmlns:mc="http://schemas.openxmlformats.org/markup-compatibility/2006" xmlns:p14="http://schemas.microsoft.com/office/powerpoint/2010/main">
    <mc:Choice Requires="p14">
      <p:transition spd="slow" p14:dur="2000" advTm="24039"/>
    </mc:Choice>
    <mc:Fallback xmlns="">
      <p:transition spd="slow" advTm="24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99A11-72EA-CD44-9D12-C6E483730B80}"/>
              </a:ext>
            </a:extLst>
          </p:cNvPr>
          <p:cNvSpPr>
            <a:spLocks noGrp="1"/>
          </p:cNvSpPr>
          <p:nvPr>
            <p:ph type="title"/>
          </p:nvPr>
        </p:nvSpPr>
        <p:spPr>
          <a:xfrm>
            <a:off x="2314575" y="255587"/>
            <a:ext cx="10515600" cy="1325563"/>
          </a:xfrm>
        </p:spPr>
        <p:txBody>
          <a:bodyPr/>
          <a:lstStyle/>
          <a:p>
            <a:pPr algn="ctr"/>
            <a:r>
              <a:rPr lang="en-US" b="1" dirty="0">
                <a:solidFill>
                  <a:schemeClr val="accent2">
                    <a:lumMod val="75000"/>
                  </a:schemeClr>
                </a:solidFill>
                <a:latin typeface="LatoWeb" charset="0"/>
              </a:rPr>
              <a:t>ePortfolio and Discussion Forums</a:t>
            </a:r>
            <a:endParaRPr lang="en-US" dirty="0"/>
          </a:p>
        </p:txBody>
      </p:sp>
      <p:sp>
        <p:nvSpPr>
          <p:cNvPr id="3" name="Content Placeholder 2">
            <a:extLst>
              <a:ext uri="{FF2B5EF4-FFF2-40B4-BE49-F238E27FC236}">
                <a16:creationId xmlns:a16="http://schemas.microsoft.com/office/drawing/2014/main" id="{D4ED373A-09C1-F548-863D-904C9C3B79E9}"/>
              </a:ext>
            </a:extLst>
          </p:cNvPr>
          <p:cNvSpPr>
            <a:spLocks noGrp="1"/>
          </p:cNvSpPr>
          <p:nvPr>
            <p:ph idx="1"/>
          </p:nvPr>
        </p:nvSpPr>
        <p:spPr>
          <a:xfrm>
            <a:off x="838200" y="1825625"/>
            <a:ext cx="10515600" cy="711201"/>
          </a:xfrm>
        </p:spPr>
        <p:txBody>
          <a:bodyPr>
            <a:normAutofit fontScale="77500" lnSpcReduction="20000"/>
          </a:bodyPr>
          <a:lstStyle/>
          <a:p>
            <a:pPr marL="0" indent="0">
              <a:buNone/>
            </a:pPr>
            <a:r>
              <a:rPr lang="en-US" b="1" dirty="0">
                <a:solidFill>
                  <a:schemeClr val="accent2">
                    <a:lumMod val="75000"/>
                  </a:schemeClr>
                </a:solidFill>
              </a:rPr>
              <a:t>	</a:t>
            </a:r>
            <a:r>
              <a:rPr lang="en-US" b="1" dirty="0" err="1">
                <a:solidFill>
                  <a:schemeClr val="accent2">
                    <a:lumMod val="75000"/>
                  </a:schemeClr>
                </a:solidFill>
              </a:rPr>
              <a:t>ePortfolio</a:t>
            </a:r>
            <a:r>
              <a:rPr lang="en-US" b="1" dirty="0">
                <a:solidFill>
                  <a:schemeClr val="accent2">
                    <a:lumMod val="75000"/>
                  </a:schemeClr>
                </a:solidFill>
              </a:rPr>
              <a:t> 					 Discussion Forum</a:t>
            </a:r>
          </a:p>
          <a:p>
            <a:pPr marL="0" indent="0">
              <a:buNone/>
            </a:pPr>
            <a:r>
              <a:rPr lang="en-US" b="1" dirty="0">
                <a:solidFill>
                  <a:schemeClr val="accent2">
                    <a:lumMod val="75000"/>
                  </a:schemeClr>
                </a:solidFill>
              </a:rPr>
              <a:t>							</a:t>
            </a:r>
          </a:p>
          <a:p>
            <a:pPr marL="0" indent="0">
              <a:buNone/>
            </a:pPr>
            <a:endParaRPr lang="en-US" dirty="0"/>
          </a:p>
        </p:txBody>
      </p:sp>
      <p:pic>
        <p:nvPicPr>
          <p:cNvPr id="4" name="Picture 6" descr="ircles-figure.png">
            <a:extLst>
              <a:ext uri="{FF2B5EF4-FFF2-40B4-BE49-F238E27FC236}">
                <a16:creationId xmlns:a16="http://schemas.microsoft.com/office/drawing/2014/main" id="{1220A379-B092-C649-846B-439F7BA28148}"/>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6216" y="175418"/>
            <a:ext cx="3076575" cy="14859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screenshot of a social media post&#10;&#10;Description generated with very high confidence">
            <a:extLst>
              <a:ext uri="{FF2B5EF4-FFF2-40B4-BE49-F238E27FC236}">
                <a16:creationId xmlns:a16="http://schemas.microsoft.com/office/drawing/2014/main" id="{C372A41A-4F2F-7948-B6BE-813200D7444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0869" y="3679950"/>
            <a:ext cx="5734167" cy="212164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Picture 6">
            <a:extLst>
              <a:ext uri="{FF2B5EF4-FFF2-40B4-BE49-F238E27FC236}">
                <a16:creationId xmlns:a16="http://schemas.microsoft.com/office/drawing/2014/main" id="{05725B00-B8AA-4C90-BB6C-38A6E504C695}"/>
              </a:ext>
            </a:extLst>
          </p:cNvPr>
          <p:cNvPicPr>
            <a:picLocks noChangeAspect="1"/>
          </p:cNvPicPr>
          <p:nvPr/>
        </p:nvPicPr>
        <p:blipFill rotWithShape="1">
          <a:blip r:embed="rId7"/>
          <a:srcRect l="18501" t="21262" r="24834" b="16607"/>
          <a:stretch/>
        </p:blipFill>
        <p:spPr>
          <a:xfrm>
            <a:off x="6493208" y="2417993"/>
            <a:ext cx="5362010" cy="342582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Picture 12" descr="i_eportfolio_red.png">
            <a:extLst>
              <a:ext uri="{FF2B5EF4-FFF2-40B4-BE49-F238E27FC236}">
                <a16:creationId xmlns:a16="http://schemas.microsoft.com/office/drawing/2014/main" id="{424C99B0-B291-E44E-994E-50C2E5434D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9681" y="1612580"/>
            <a:ext cx="698500" cy="7112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61B3DF2-261F-3E48-8D5A-88A37EFC75A5}"/>
              </a:ext>
            </a:extLst>
          </p:cNvPr>
          <p:cNvSpPr txBox="1"/>
          <p:nvPr/>
        </p:nvSpPr>
        <p:spPr>
          <a:xfrm>
            <a:off x="1476138" y="2105170"/>
            <a:ext cx="4001801" cy="2031325"/>
          </a:xfrm>
          <a:prstGeom prst="rect">
            <a:avLst/>
          </a:prstGeom>
          <a:noFill/>
        </p:spPr>
        <p:txBody>
          <a:bodyPr wrap="square" rtlCol="0">
            <a:spAutoFit/>
          </a:bodyPr>
          <a:lstStyle/>
          <a:p>
            <a:r>
              <a:rPr lang="en-US" dirty="0"/>
              <a:t>The </a:t>
            </a:r>
            <a:r>
              <a:rPr lang="en-US" dirty="0" err="1"/>
              <a:t>ePortfolio</a:t>
            </a:r>
            <a:r>
              <a:rPr lang="en-US" dirty="0"/>
              <a:t> can be accessed at any time, and from any place. Here learners record their responses to the Activities, make notes, and also create their personal development plans.</a:t>
            </a:r>
          </a:p>
          <a:p>
            <a:endParaRPr lang="en-US" dirty="0"/>
          </a:p>
          <a:p>
            <a:endParaRPr lang="en-US" dirty="0"/>
          </a:p>
        </p:txBody>
      </p:sp>
      <p:pic>
        <p:nvPicPr>
          <p:cNvPr id="6" name="Audio 5">
            <a:hlinkClick r:id="" action="ppaction://media"/>
            <a:extLst>
              <a:ext uri="{FF2B5EF4-FFF2-40B4-BE49-F238E27FC236}">
                <a16:creationId xmlns:a16="http://schemas.microsoft.com/office/drawing/2014/main" id="{C3819B82-B331-456F-A534-91C6A5AE368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2692960898"/>
      </p:ext>
    </p:extLst>
  </p:cSld>
  <p:clrMapOvr>
    <a:masterClrMapping/>
  </p:clrMapOvr>
  <mc:AlternateContent xmlns:mc="http://schemas.openxmlformats.org/markup-compatibility/2006" xmlns:p14="http://schemas.microsoft.com/office/powerpoint/2010/main">
    <mc:Choice Requires="p14">
      <p:transition spd="slow" p14:dur="2000" advTm="53737"/>
    </mc:Choice>
    <mc:Fallback xmlns="">
      <p:transition spd="slow" advTm="537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563B15-B565-4799-8FD9-532461B27CAB}"/>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423269" y="1825625"/>
            <a:ext cx="5370959" cy="4028220"/>
          </a:xfrm>
          <a:prstGeom prst="rect">
            <a:avLst/>
          </a:prstGeom>
        </p:spPr>
      </p:pic>
      <p:sp>
        <p:nvSpPr>
          <p:cNvPr id="2" name="Title 1">
            <a:extLst>
              <a:ext uri="{FF2B5EF4-FFF2-40B4-BE49-F238E27FC236}">
                <a16:creationId xmlns:a16="http://schemas.microsoft.com/office/drawing/2014/main" id="{24F99A11-72EA-CD44-9D12-C6E483730B80}"/>
              </a:ext>
            </a:extLst>
          </p:cNvPr>
          <p:cNvSpPr>
            <a:spLocks noGrp="1"/>
          </p:cNvSpPr>
          <p:nvPr>
            <p:ph type="title"/>
          </p:nvPr>
        </p:nvSpPr>
        <p:spPr/>
        <p:txBody>
          <a:bodyPr/>
          <a:lstStyle/>
          <a:p>
            <a:pPr algn="ctr"/>
            <a:r>
              <a:rPr lang="en-US" b="1" dirty="0">
                <a:solidFill>
                  <a:schemeClr val="accent2">
                    <a:lumMod val="75000"/>
                  </a:schemeClr>
                </a:solidFill>
                <a:latin typeface="LatoWeb" charset="0"/>
              </a:rPr>
              <a:t>Action Plans</a:t>
            </a:r>
            <a:endParaRPr lang="en-US" dirty="0"/>
          </a:p>
        </p:txBody>
      </p:sp>
      <p:sp>
        <p:nvSpPr>
          <p:cNvPr id="3" name="Content Placeholder 2">
            <a:extLst>
              <a:ext uri="{FF2B5EF4-FFF2-40B4-BE49-F238E27FC236}">
                <a16:creationId xmlns:a16="http://schemas.microsoft.com/office/drawing/2014/main" id="{D4ED373A-09C1-F548-863D-904C9C3B79E9}"/>
              </a:ext>
            </a:extLst>
          </p:cNvPr>
          <p:cNvSpPr>
            <a:spLocks noGrp="1"/>
          </p:cNvSpPr>
          <p:nvPr>
            <p:ph idx="1"/>
          </p:nvPr>
        </p:nvSpPr>
        <p:spPr>
          <a:xfrm>
            <a:off x="619125" y="2301874"/>
            <a:ext cx="6324600" cy="4351338"/>
          </a:xfrm>
        </p:spPr>
        <p:txBody>
          <a:bodyPr/>
          <a:lstStyle/>
          <a:p>
            <a:r>
              <a:rPr lang="en-US" dirty="0"/>
              <a:t>Students develop ideas for an </a:t>
            </a:r>
            <a:r>
              <a:rPr lang="en-US" b="1" dirty="0">
                <a:solidFill>
                  <a:schemeClr val="accent2">
                    <a:lumMod val="75000"/>
                  </a:schemeClr>
                </a:solidFill>
              </a:rPr>
              <a:t>Action Plan</a:t>
            </a:r>
            <a:r>
              <a:rPr lang="en-US" dirty="0"/>
              <a:t> as they progress through a course</a:t>
            </a:r>
          </a:p>
          <a:p>
            <a:r>
              <a:rPr lang="en-US" dirty="0"/>
              <a:t>They take the actions and reflections from their </a:t>
            </a:r>
            <a:r>
              <a:rPr lang="en-US" b="1" dirty="0">
                <a:solidFill>
                  <a:schemeClr val="accent2">
                    <a:lumMod val="75000"/>
                  </a:schemeClr>
                </a:solidFill>
              </a:rPr>
              <a:t>ePortfolio </a:t>
            </a:r>
            <a:r>
              <a:rPr lang="en-US" dirty="0"/>
              <a:t>and pull them into an implementable Action Plan to take to their board</a:t>
            </a:r>
          </a:p>
          <a:p>
            <a:pPr marL="0" indent="0">
              <a:buNone/>
            </a:pPr>
            <a:endParaRPr lang="en-US" dirty="0"/>
          </a:p>
          <a:p>
            <a:endParaRPr lang="en-US" dirty="0"/>
          </a:p>
        </p:txBody>
      </p:sp>
      <p:pic>
        <p:nvPicPr>
          <p:cNvPr id="4" name="Picture 6" descr="ircles-figure.png">
            <a:extLst>
              <a:ext uri="{FF2B5EF4-FFF2-40B4-BE49-F238E27FC236}">
                <a16:creationId xmlns:a16="http://schemas.microsoft.com/office/drawing/2014/main" id="{1220A379-B092-C649-846B-439F7BA28148}"/>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97773" y="204788"/>
            <a:ext cx="3076575" cy="14859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C1811FB-E456-439A-890D-AD1728F5F2AD}"/>
              </a:ext>
            </a:extLst>
          </p:cNvPr>
          <p:cNvSpPr txBox="1"/>
          <p:nvPr/>
        </p:nvSpPr>
        <p:spPr>
          <a:xfrm>
            <a:off x="8886825" y="6244937"/>
            <a:ext cx="6088754" cy="230832"/>
          </a:xfrm>
          <a:prstGeom prst="rect">
            <a:avLst/>
          </a:prstGeom>
          <a:noFill/>
        </p:spPr>
        <p:txBody>
          <a:bodyPr wrap="square" rtlCol="0">
            <a:spAutoFit/>
          </a:bodyPr>
          <a:lstStyle/>
          <a:p>
            <a:r>
              <a:rPr lang="en-GB" sz="900" dirty="0">
                <a:hlinkClick r:id="rId6" tooltip="http://www.slideshare.net/shijokingo/come-fare-un-action-plan"/>
              </a:rPr>
              <a:t>This Photo</a:t>
            </a:r>
            <a:r>
              <a:rPr lang="en-GB" sz="900" dirty="0"/>
              <a:t> by Unknown Author is licensed under </a:t>
            </a:r>
            <a:r>
              <a:rPr lang="en-GB" sz="900" dirty="0">
                <a:hlinkClick r:id="rId8" tooltip="https://creativecommons.org/licenses/by-nc/3.0/"/>
              </a:rPr>
              <a:t>CC BY-NC</a:t>
            </a:r>
            <a:endParaRPr lang="en-GB" sz="900" dirty="0"/>
          </a:p>
        </p:txBody>
      </p:sp>
      <p:sp>
        <p:nvSpPr>
          <p:cNvPr id="5" name="TextBox 4">
            <a:extLst>
              <a:ext uri="{FF2B5EF4-FFF2-40B4-BE49-F238E27FC236}">
                <a16:creationId xmlns:a16="http://schemas.microsoft.com/office/drawing/2014/main" id="{7F6A9EF7-BEF9-A04C-A791-7C31228D1AC3}"/>
              </a:ext>
            </a:extLst>
          </p:cNvPr>
          <p:cNvSpPr txBox="1"/>
          <p:nvPr/>
        </p:nvSpPr>
        <p:spPr>
          <a:xfrm>
            <a:off x="709127" y="1690688"/>
            <a:ext cx="5822302" cy="369332"/>
          </a:xfrm>
          <a:prstGeom prst="rect">
            <a:avLst/>
          </a:prstGeom>
          <a:noFill/>
        </p:spPr>
        <p:txBody>
          <a:bodyPr wrap="square" rtlCol="0">
            <a:spAutoFit/>
          </a:bodyPr>
          <a:lstStyle/>
          <a:p>
            <a:r>
              <a:rPr lang="en-US" dirty="0"/>
              <a:t>The course is interactive:</a:t>
            </a:r>
          </a:p>
        </p:txBody>
      </p:sp>
      <p:pic>
        <p:nvPicPr>
          <p:cNvPr id="6" name="Audio 5">
            <a:hlinkClick r:id="" action="ppaction://media"/>
            <a:extLst>
              <a:ext uri="{FF2B5EF4-FFF2-40B4-BE49-F238E27FC236}">
                <a16:creationId xmlns:a16="http://schemas.microsoft.com/office/drawing/2014/main" id="{6368E016-BC87-49E9-B7B9-C63503D07DB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1840825537"/>
      </p:ext>
    </p:extLst>
  </p:cSld>
  <p:clrMapOvr>
    <a:masterClrMapping/>
  </p:clrMapOvr>
  <mc:AlternateContent xmlns:mc="http://schemas.openxmlformats.org/markup-compatibility/2006" xmlns:p14="http://schemas.microsoft.com/office/powerpoint/2010/main">
    <mc:Choice Requires="p14">
      <p:transition spd="slow" p14:dur="2000" advTm="43897"/>
    </mc:Choice>
    <mc:Fallback xmlns="">
      <p:transition spd="slow" advTm="43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3994" y="521332"/>
            <a:ext cx="8161658" cy="769441"/>
          </a:xfrm>
          <a:prstGeom prst="rect">
            <a:avLst/>
          </a:prstGeom>
        </p:spPr>
        <p:txBody>
          <a:bodyPr wrap="none">
            <a:spAutoFit/>
          </a:bodyPr>
          <a:lstStyle/>
          <a:p>
            <a:r>
              <a:rPr lang="en-US" sz="4400" b="1" dirty="0">
                <a:solidFill>
                  <a:schemeClr val="accent2">
                    <a:lumMod val="75000"/>
                  </a:schemeClr>
                </a:solidFill>
                <a:latin typeface="LatoWeb" charset="0"/>
              </a:rPr>
              <a:t>Components of the online toolkits</a:t>
            </a:r>
          </a:p>
        </p:txBody>
      </p:sp>
      <p:pic>
        <p:nvPicPr>
          <p:cNvPr id="3" name="Picture 6" descr="ircles-figure.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001688" y="5372100"/>
            <a:ext cx="3076575" cy="1485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51070" y="5970242"/>
            <a:ext cx="4891594" cy="923330"/>
          </a:xfrm>
          <a:prstGeom prst="rect">
            <a:avLst/>
          </a:prstGeom>
          <a:noFill/>
        </p:spPr>
        <p:txBody>
          <a:bodyPr wrap="square" rtlCol="0">
            <a:spAutoFit/>
          </a:bodyPr>
          <a:lstStyle/>
          <a:p>
            <a:r>
              <a:rPr lang="en-US" b="1" dirty="0">
                <a:solidFill>
                  <a:schemeClr val="accent2">
                    <a:lumMod val="75000"/>
                  </a:schemeClr>
                </a:solidFill>
              </a:rPr>
              <a:t>How you learn is as important as what you learn </a:t>
            </a:r>
          </a:p>
          <a:p>
            <a:endParaRPr lang="en-US" b="1" dirty="0">
              <a:solidFill>
                <a:schemeClr val="accent2">
                  <a:lumMod val="75000"/>
                </a:schemeClr>
              </a:solidFill>
            </a:endParaRPr>
          </a:p>
          <a:p>
            <a:endParaRPr lang="en-US" dirty="0"/>
          </a:p>
        </p:txBody>
      </p:sp>
      <p:sp>
        <p:nvSpPr>
          <p:cNvPr id="15" name="Content Placeholder 14">
            <a:extLst>
              <a:ext uri="{FF2B5EF4-FFF2-40B4-BE49-F238E27FC236}">
                <a16:creationId xmlns:a16="http://schemas.microsoft.com/office/drawing/2014/main" id="{3003342B-CE62-4702-B90A-A2DDD2DF27FF}"/>
              </a:ext>
            </a:extLst>
          </p:cNvPr>
          <p:cNvSpPr>
            <a:spLocks noGrp="1"/>
          </p:cNvSpPr>
          <p:nvPr>
            <p:ph idx="1"/>
          </p:nvPr>
        </p:nvSpPr>
        <p:spPr>
          <a:xfrm>
            <a:off x="749005" y="1454838"/>
            <a:ext cx="11103745" cy="4351338"/>
          </a:xfrm>
        </p:spPr>
        <p:txBody>
          <a:bodyPr>
            <a:normAutofit fontScale="62500" lnSpcReduction="20000"/>
          </a:bodyPr>
          <a:lstStyle/>
          <a:p>
            <a:pPr marL="0" indent="0">
              <a:buNone/>
            </a:pPr>
            <a:r>
              <a:rPr lang="en-US" sz="3400" b="1" dirty="0">
                <a:solidFill>
                  <a:schemeClr val="accent2">
                    <a:lumMod val="75000"/>
                  </a:schemeClr>
                </a:solidFill>
              </a:rPr>
              <a:t>The resources include:</a:t>
            </a:r>
          </a:p>
          <a:p>
            <a:r>
              <a:rPr lang="en-US" b="1" dirty="0"/>
              <a:t>Research evidence </a:t>
            </a:r>
            <a:r>
              <a:rPr lang="en-US" dirty="0"/>
              <a:t>and </a:t>
            </a:r>
            <a:r>
              <a:rPr lang="en-US" b="1" dirty="0"/>
              <a:t>ideas from exemplary practice</a:t>
            </a:r>
          </a:p>
          <a:p>
            <a:r>
              <a:rPr lang="en-US" b="1" dirty="0"/>
              <a:t>Video interviews </a:t>
            </a:r>
            <a:r>
              <a:rPr lang="en-US" dirty="0"/>
              <a:t>on key areas</a:t>
            </a:r>
          </a:p>
          <a:p>
            <a:r>
              <a:rPr lang="en-US" b="1" dirty="0"/>
              <a:t>Slides</a:t>
            </a:r>
            <a:r>
              <a:rPr lang="en-US" dirty="0"/>
              <a:t> on important issues</a:t>
            </a:r>
          </a:p>
          <a:p>
            <a:r>
              <a:rPr lang="en-US" b="1" dirty="0"/>
              <a:t>Case studies </a:t>
            </a:r>
            <a:r>
              <a:rPr lang="en-US" dirty="0"/>
              <a:t>to exemplify a position or to analyze &amp; suggest solutions to business challenges</a:t>
            </a:r>
          </a:p>
          <a:p>
            <a:r>
              <a:rPr lang="en-US" b="1" dirty="0"/>
              <a:t>Activities</a:t>
            </a:r>
            <a:r>
              <a:rPr lang="en-US" dirty="0"/>
              <a:t> that help to consolidate understanding and apply it to a student’s own organization</a:t>
            </a:r>
          </a:p>
          <a:p>
            <a:r>
              <a:rPr lang="en-US" b="1" dirty="0"/>
              <a:t>Quizzes</a:t>
            </a:r>
            <a:r>
              <a:rPr lang="en-US" dirty="0"/>
              <a:t> </a:t>
            </a:r>
            <a:r>
              <a:rPr lang="en-US" b="1" dirty="0"/>
              <a:t>and checklists </a:t>
            </a:r>
            <a:r>
              <a:rPr lang="en-US" dirty="0"/>
              <a:t>to ascertain a position or to check understanding of a particular area</a:t>
            </a:r>
          </a:p>
          <a:p>
            <a:r>
              <a:rPr lang="en-US" b="1" dirty="0"/>
              <a:t>Downloadable templates </a:t>
            </a:r>
            <a:r>
              <a:rPr lang="en-US" dirty="0"/>
              <a:t>to use with colleagues in a participant’s organization</a:t>
            </a:r>
          </a:p>
          <a:p>
            <a:r>
              <a:rPr lang="en-US" b="1" dirty="0"/>
              <a:t>Discussion forums </a:t>
            </a:r>
            <a:r>
              <a:rPr lang="en-US" dirty="0"/>
              <a:t>with other participants</a:t>
            </a:r>
          </a:p>
          <a:p>
            <a:r>
              <a:rPr lang="en-US" b="1" dirty="0"/>
              <a:t>Webinars with the author </a:t>
            </a:r>
            <a:r>
              <a:rPr lang="en-US" dirty="0"/>
              <a:t>(optional)</a:t>
            </a:r>
          </a:p>
          <a:p>
            <a:r>
              <a:rPr lang="en-US" dirty="0"/>
              <a:t>A personal </a:t>
            </a:r>
            <a:r>
              <a:rPr lang="en-US" b="1" dirty="0"/>
              <a:t>ePortfolio</a:t>
            </a:r>
            <a:r>
              <a:rPr lang="en-US" dirty="0"/>
              <a:t> to store personal reflection and to build Action Plans</a:t>
            </a:r>
          </a:p>
          <a:p>
            <a:r>
              <a:rPr lang="en-US" b="1" dirty="0"/>
              <a:t>Further reading </a:t>
            </a:r>
            <a:r>
              <a:rPr lang="en-US" dirty="0"/>
              <a:t>to deepen and broaden participants’ knowledge</a:t>
            </a:r>
          </a:p>
          <a:p>
            <a:r>
              <a:rPr lang="en-US" dirty="0"/>
              <a:t>A </a:t>
            </a:r>
            <a:r>
              <a:rPr lang="en-US" b="1" dirty="0"/>
              <a:t>full Learning Management System </a:t>
            </a:r>
            <a:r>
              <a:rPr lang="en-US" dirty="0"/>
              <a:t>to enroll students and keep track of their progress</a:t>
            </a:r>
          </a:p>
          <a:p>
            <a:endParaRPr lang="en-US" dirty="0"/>
          </a:p>
          <a:p>
            <a:pPr marL="0" indent="0">
              <a:buNone/>
            </a:pPr>
            <a:endParaRPr lang="en-US" dirty="0"/>
          </a:p>
          <a:p>
            <a:endParaRPr lang="en-GB" dirty="0"/>
          </a:p>
        </p:txBody>
      </p:sp>
      <p:pic>
        <p:nvPicPr>
          <p:cNvPr id="5" name="Audio 4">
            <a:hlinkClick r:id="" action="ppaction://media"/>
            <a:extLst>
              <a:ext uri="{FF2B5EF4-FFF2-40B4-BE49-F238E27FC236}">
                <a16:creationId xmlns:a16="http://schemas.microsoft.com/office/drawing/2014/main" id="{5E73EFDE-2A50-4354-8855-2A95B05329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317587124"/>
      </p:ext>
    </p:extLst>
  </p:cSld>
  <p:clrMapOvr>
    <a:masterClrMapping/>
  </p:clrMapOvr>
  <mc:AlternateContent xmlns:mc="http://schemas.openxmlformats.org/markup-compatibility/2006" xmlns:p14="http://schemas.microsoft.com/office/powerpoint/2010/main">
    <mc:Choice Requires="p14">
      <p:transition spd="slow" p14:dur="2000" advTm="95593"/>
    </mc:Choice>
    <mc:Fallback xmlns="">
      <p:transition spd="slow" advTm="95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42037" y="907768"/>
            <a:ext cx="4057405" cy="1959613"/>
          </a:xfrm>
          <a:prstGeom prst="rect">
            <a:avLst/>
          </a:prstGeom>
        </p:spPr>
      </p:pic>
      <p:sp>
        <p:nvSpPr>
          <p:cNvPr id="2" name="TextBox 1"/>
          <p:cNvSpPr txBox="1"/>
          <p:nvPr/>
        </p:nvSpPr>
        <p:spPr>
          <a:xfrm>
            <a:off x="1463040" y="4344707"/>
            <a:ext cx="9308592" cy="2123658"/>
          </a:xfrm>
          <a:prstGeom prst="rect">
            <a:avLst/>
          </a:prstGeom>
          <a:noFill/>
        </p:spPr>
        <p:txBody>
          <a:bodyPr wrap="square" rtlCol="0">
            <a:spAutoFit/>
          </a:bodyPr>
          <a:lstStyle/>
          <a:p>
            <a:pPr algn="ctr"/>
            <a:r>
              <a:rPr lang="en-US" sz="4400" b="1" dirty="0">
                <a:solidFill>
                  <a:schemeClr val="accent2">
                    <a:lumMod val="75000"/>
                  </a:schemeClr>
                </a:solidFill>
              </a:rPr>
              <a:t>NEW WORLD TALENT</a:t>
            </a:r>
          </a:p>
          <a:p>
            <a:pPr algn="ctr"/>
            <a:r>
              <a:rPr lang="en-US" sz="4400" b="1" dirty="0">
                <a:solidFill>
                  <a:schemeClr val="accent2"/>
                </a:solidFill>
              </a:rPr>
              <a:t>Create Winning Talent Strategies</a:t>
            </a:r>
            <a:endParaRPr lang="en-US" sz="4400" dirty="0">
              <a:solidFill>
                <a:schemeClr val="accent2"/>
              </a:solidFill>
            </a:endParaRPr>
          </a:p>
          <a:p>
            <a:pPr algn="ctr"/>
            <a:endParaRPr lang="en-US" sz="4400" b="1" dirty="0">
              <a:solidFill>
                <a:schemeClr val="accent2">
                  <a:lumMod val="75000"/>
                </a:schemeClr>
              </a:solidFill>
            </a:endParaRPr>
          </a:p>
        </p:txBody>
      </p:sp>
      <p:sp>
        <p:nvSpPr>
          <p:cNvPr id="7" name="TextBox 6"/>
          <p:cNvSpPr txBox="1"/>
          <p:nvPr/>
        </p:nvSpPr>
        <p:spPr>
          <a:xfrm>
            <a:off x="2601157" y="5822034"/>
            <a:ext cx="6986727" cy="369332"/>
          </a:xfrm>
          <a:prstGeom prst="rect">
            <a:avLst/>
          </a:prstGeom>
          <a:noFill/>
        </p:spPr>
        <p:txBody>
          <a:bodyPr wrap="square" rtlCol="0">
            <a:spAutoFit/>
          </a:bodyPr>
          <a:lstStyle/>
          <a:p>
            <a:pPr algn="ctr"/>
            <a:r>
              <a:rPr lang="en-US" dirty="0"/>
              <a:t>Contact: </a:t>
            </a:r>
            <a:r>
              <a:rPr lang="en-US" dirty="0">
                <a:hlinkClick r:id="rId5"/>
              </a:rPr>
              <a:t>janice@thescalagroup.co.uk</a:t>
            </a:r>
            <a:endParaRPr lang="en-US" dirty="0"/>
          </a:p>
        </p:txBody>
      </p:sp>
      <p:sp>
        <p:nvSpPr>
          <p:cNvPr id="3" name="TextBox 2">
            <a:extLst>
              <a:ext uri="{FF2B5EF4-FFF2-40B4-BE49-F238E27FC236}">
                <a16:creationId xmlns:a16="http://schemas.microsoft.com/office/drawing/2014/main" id="{7AA9B6EC-4DC4-4EEE-9B94-69D84C583968}"/>
              </a:ext>
            </a:extLst>
          </p:cNvPr>
          <p:cNvSpPr txBox="1"/>
          <p:nvPr/>
        </p:nvSpPr>
        <p:spPr>
          <a:xfrm>
            <a:off x="4230227" y="3052046"/>
            <a:ext cx="3728585" cy="1107996"/>
          </a:xfrm>
          <a:prstGeom prst="rect">
            <a:avLst/>
          </a:prstGeom>
          <a:noFill/>
        </p:spPr>
        <p:txBody>
          <a:bodyPr wrap="none" rtlCol="0">
            <a:spAutoFit/>
          </a:bodyPr>
          <a:lstStyle/>
          <a:p>
            <a:r>
              <a:rPr lang="en-US" sz="6600" dirty="0"/>
              <a:t>Thank You</a:t>
            </a:r>
            <a:endParaRPr lang="en-GB" sz="6600" dirty="0"/>
          </a:p>
        </p:txBody>
      </p:sp>
      <p:pic>
        <p:nvPicPr>
          <p:cNvPr id="5" name="Audio 4">
            <a:hlinkClick r:id="" action="ppaction://media"/>
            <a:extLst>
              <a:ext uri="{FF2B5EF4-FFF2-40B4-BE49-F238E27FC236}">
                <a16:creationId xmlns:a16="http://schemas.microsoft.com/office/drawing/2014/main" id="{91C977FE-9267-4B9F-B814-D82BA15C53A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1561112980"/>
      </p:ext>
    </p:extLst>
  </p:cSld>
  <p:clrMapOvr>
    <a:masterClrMapping/>
  </p:clrMapOvr>
  <mc:AlternateContent xmlns:mc="http://schemas.openxmlformats.org/markup-compatibility/2006" xmlns:p14="http://schemas.microsoft.com/office/powerpoint/2010/main">
    <mc:Choice Requires="p14">
      <p:transition spd="slow" p14:dur="2000" advTm="14086"/>
    </mc:Choice>
    <mc:Fallback xmlns="">
      <p:transition spd="slow" advTm="140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359</TotalTime>
  <Words>1758</Words>
  <Application>Microsoft Macintosh PowerPoint</Application>
  <PresentationFormat>Widescreen</PresentationFormat>
  <Paragraphs>173</Paragraphs>
  <Slides>21</Slides>
  <Notes>7</Notes>
  <HiddenSlides>0</HiddenSlides>
  <MMClips>21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LatoWeb</vt:lpstr>
      <vt:lpstr>Office Theme</vt:lpstr>
      <vt:lpstr>PowerPoint Presentation</vt:lpstr>
      <vt:lpstr>New World Talent is online</vt:lpstr>
      <vt:lpstr>PowerPoint Presentation</vt:lpstr>
      <vt:lpstr>Who are we?  </vt:lpstr>
      <vt:lpstr>Why is New World Talent different?</vt:lpstr>
      <vt:lpstr>We are keen to collaborate</vt:lpstr>
      <vt:lpstr>New World Talent aligns with all professional standards</vt:lpstr>
      <vt:lpstr>The Courses</vt:lpstr>
      <vt:lpstr>PowerPoint Presentation</vt:lpstr>
      <vt:lpstr>Course 2: Implement New World Talent</vt:lpstr>
      <vt:lpstr>Course 3: Performance Management</vt:lpstr>
      <vt:lpstr>Course 4: Coaching and Mentoring</vt:lpstr>
      <vt:lpstr>Methodology</vt:lpstr>
      <vt:lpstr>  Topic </vt:lpstr>
      <vt:lpstr>Case studies and scenarios</vt:lpstr>
      <vt:lpstr>Activities</vt:lpstr>
      <vt:lpstr>Reflection and Action</vt:lpstr>
      <vt:lpstr>ePortfolio and Discussion Forums</vt:lpstr>
      <vt:lpstr>Action Plans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Janice Caplan</dc:creator>
  <cp:lastModifiedBy>Janice Caplan</cp:lastModifiedBy>
  <cp:revision>35</cp:revision>
  <cp:lastPrinted>2019-06-11T13:48:03Z</cp:lastPrinted>
  <dcterms:created xsi:type="dcterms:W3CDTF">2019-06-11T11:37:05Z</dcterms:created>
  <dcterms:modified xsi:type="dcterms:W3CDTF">2020-04-15T10:20:37Z</dcterms:modified>
</cp:coreProperties>
</file>